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5" r:id="rId8"/>
    <p:sldId id="263" r:id="rId9"/>
    <p:sldId id="264" r:id="rId10"/>
    <p:sldId id="266" r:id="rId11"/>
    <p:sldId id="267" r:id="rId12"/>
    <p:sldId id="260" r:id="rId13"/>
    <p:sldId id="268" r:id="rId14"/>
    <p:sldId id="269" r:id="rId15"/>
    <p:sldId id="271" r:id="rId16"/>
    <p:sldId id="270" r:id="rId17"/>
    <p:sldId id="273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5" r:id="rId30"/>
    <p:sldId id="284" r:id="rId31"/>
    <p:sldId id="286" r:id="rId32"/>
    <p:sldId id="287" r:id="rId33"/>
    <p:sldId id="288" r:id="rId34"/>
    <p:sldId id="289" r:id="rId35"/>
    <p:sldId id="290" r:id="rId36"/>
    <p:sldId id="293" r:id="rId37"/>
    <p:sldId id="292" r:id="rId38"/>
    <p:sldId id="294" r:id="rId39"/>
    <p:sldId id="295" r:id="rId40"/>
    <p:sldId id="291" r:id="rId41"/>
    <p:sldId id="296" r:id="rId4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CCCC"/>
    <a:srgbClr val="A5002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DEEA13-611C-4337-BB5C-3D09FC7AD224}" type="doc">
      <dgm:prSet loTypeId="urn:microsoft.com/office/officeart/2005/8/layout/chevron2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8D0BABA9-8EC7-4887-A84F-2E0B27B40007}">
      <dgm:prSet phldrT="[Текст]" phldr="1"/>
      <dgm:spPr>
        <a:solidFill>
          <a:srgbClr val="FF9999">
            <a:alpha val="73000"/>
          </a:srgbClr>
        </a:solidFill>
        <a:ln>
          <a:solidFill>
            <a:srgbClr val="FF9999"/>
          </a:solidFill>
        </a:ln>
      </dgm:spPr>
      <dgm:t>
        <a:bodyPr/>
        <a:lstStyle/>
        <a:p>
          <a:endParaRPr lang="ru-RU" dirty="0"/>
        </a:p>
      </dgm:t>
    </dgm:pt>
    <dgm:pt modelId="{305751B1-4098-43E6-AB56-8C915F3B7AF7}" type="parTrans" cxnId="{E8217007-E090-4A86-90C3-0B14F267538E}">
      <dgm:prSet/>
      <dgm:spPr/>
      <dgm:t>
        <a:bodyPr/>
        <a:lstStyle/>
        <a:p>
          <a:endParaRPr lang="ru-RU"/>
        </a:p>
      </dgm:t>
    </dgm:pt>
    <dgm:pt modelId="{6D770A88-FD74-4A61-985D-1532450D924B}" type="sibTrans" cxnId="{E8217007-E090-4A86-90C3-0B14F267538E}">
      <dgm:prSet/>
      <dgm:spPr/>
      <dgm:t>
        <a:bodyPr/>
        <a:lstStyle/>
        <a:p>
          <a:endParaRPr lang="ru-RU"/>
        </a:p>
      </dgm:t>
    </dgm:pt>
    <dgm:pt modelId="{373298E2-D548-4C13-BFBD-E735E990976B}">
      <dgm:prSet phldrT="[Текст]"/>
      <dgm:spPr>
        <a:ln>
          <a:solidFill>
            <a:srgbClr val="002060"/>
          </a:solidFill>
        </a:ln>
      </dgm:spPr>
      <dgm:t>
        <a:bodyPr/>
        <a:lstStyle/>
        <a:p>
          <a:r>
            <a:rPr lang="ru-RU" dirty="0" smtClean="0"/>
            <a:t>Стимул</a:t>
          </a:r>
          <a:endParaRPr lang="ru-RU" dirty="0"/>
        </a:p>
      </dgm:t>
    </dgm:pt>
    <dgm:pt modelId="{25C63460-518D-45B0-A7CD-380F107409CE}" type="parTrans" cxnId="{44C23B9D-F766-4C6E-8470-C543A638595A}">
      <dgm:prSet/>
      <dgm:spPr/>
      <dgm:t>
        <a:bodyPr/>
        <a:lstStyle/>
        <a:p>
          <a:endParaRPr lang="ru-RU"/>
        </a:p>
      </dgm:t>
    </dgm:pt>
    <dgm:pt modelId="{61CFE107-36DC-4352-8FC6-BCA16CE40016}" type="sibTrans" cxnId="{44C23B9D-F766-4C6E-8470-C543A638595A}">
      <dgm:prSet/>
      <dgm:spPr/>
      <dgm:t>
        <a:bodyPr/>
        <a:lstStyle/>
        <a:p>
          <a:endParaRPr lang="ru-RU"/>
        </a:p>
      </dgm:t>
    </dgm:pt>
    <dgm:pt modelId="{8D79C434-1D23-4A71-9C3D-4CB3566E4416}">
      <dgm:prSet phldrT="[Текст]" phldr="1"/>
      <dgm:spPr>
        <a:solidFill>
          <a:srgbClr val="00B0F0">
            <a:alpha val="41000"/>
          </a:srgbClr>
        </a:solidFill>
        <a:ln>
          <a:solidFill>
            <a:srgbClr val="00B0F0"/>
          </a:solidFill>
        </a:ln>
      </dgm:spPr>
      <dgm:t>
        <a:bodyPr/>
        <a:lstStyle/>
        <a:p>
          <a:endParaRPr lang="ru-RU"/>
        </a:p>
      </dgm:t>
    </dgm:pt>
    <dgm:pt modelId="{A14313AF-5BFA-4C5F-A2D7-2546CEC4CD94}" type="parTrans" cxnId="{AAD9C754-FBE0-4E47-9D77-420A6C5AF023}">
      <dgm:prSet/>
      <dgm:spPr/>
      <dgm:t>
        <a:bodyPr/>
        <a:lstStyle/>
        <a:p>
          <a:endParaRPr lang="ru-RU"/>
        </a:p>
      </dgm:t>
    </dgm:pt>
    <dgm:pt modelId="{BC9A097A-62BF-4C56-8096-A0E43E2AFFB7}" type="sibTrans" cxnId="{AAD9C754-FBE0-4E47-9D77-420A6C5AF023}">
      <dgm:prSet/>
      <dgm:spPr/>
      <dgm:t>
        <a:bodyPr/>
        <a:lstStyle/>
        <a:p>
          <a:endParaRPr lang="ru-RU"/>
        </a:p>
      </dgm:t>
    </dgm:pt>
    <dgm:pt modelId="{851C8863-1DC6-4B03-8FDC-1DB739569370}">
      <dgm:prSet phldrT="[Текст]"/>
      <dgm:spPr>
        <a:ln>
          <a:solidFill>
            <a:srgbClr val="002060"/>
          </a:solidFill>
        </a:ln>
      </dgm:spPr>
      <dgm:t>
        <a:bodyPr/>
        <a:lstStyle/>
        <a:p>
          <a:r>
            <a:rPr lang="ru-RU" dirty="0" smtClean="0"/>
            <a:t>Задачная формулировка</a:t>
          </a:r>
          <a:endParaRPr lang="ru-RU" dirty="0"/>
        </a:p>
      </dgm:t>
    </dgm:pt>
    <dgm:pt modelId="{CFF6F477-56AD-4CC4-AE92-04144B271A8A}" type="parTrans" cxnId="{9A458C73-7ABD-437E-96EE-3461D0267F84}">
      <dgm:prSet/>
      <dgm:spPr/>
      <dgm:t>
        <a:bodyPr/>
        <a:lstStyle/>
        <a:p>
          <a:endParaRPr lang="ru-RU"/>
        </a:p>
      </dgm:t>
    </dgm:pt>
    <dgm:pt modelId="{027E6FE6-42C9-4300-8F11-128785B92AFE}" type="sibTrans" cxnId="{9A458C73-7ABD-437E-96EE-3461D0267F84}">
      <dgm:prSet/>
      <dgm:spPr/>
      <dgm:t>
        <a:bodyPr/>
        <a:lstStyle/>
        <a:p>
          <a:endParaRPr lang="ru-RU"/>
        </a:p>
      </dgm:t>
    </dgm:pt>
    <dgm:pt modelId="{F1E11671-608C-487E-91FF-8F4D19C11D42}">
      <dgm:prSet phldrT="[Текст]" phldr="1"/>
      <dgm:spPr>
        <a:solidFill>
          <a:srgbClr val="00B050">
            <a:alpha val="67000"/>
          </a:srgbClr>
        </a:solidFill>
        <a:ln>
          <a:solidFill>
            <a:srgbClr val="00B050"/>
          </a:solidFill>
        </a:ln>
      </dgm:spPr>
      <dgm:t>
        <a:bodyPr/>
        <a:lstStyle/>
        <a:p>
          <a:endParaRPr lang="ru-RU" dirty="0"/>
        </a:p>
      </dgm:t>
    </dgm:pt>
    <dgm:pt modelId="{C6E69CB8-D405-432E-909C-77D83A0A378D}" type="parTrans" cxnId="{D536252A-A733-43DE-BF2F-BED1363FA39F}">
      <dgm:prSet/>
      <dgm:spPr/>
      <dgm:t>
        <a:bodyPr/>
        <a:lstStyle/>
        <a:p>
          <a:endParaRPr lang="ru-RU"/>
        </a:p>
      </dgm:t>
    </dgm:pt>
    <dgm:pt modelId="{0E6AE784-88CA-44B1-BD21-77F5F77FBBE9}" type="sibTrans" cxnId="{D536252A-A733-43DE-BF2F-BED1363FA39F}">
      <dgm:prSet/>
      <dgm:spPr/>
      <dgm:t>
        <a:bodyPr/>
        <a:lstStyle/>
        <a:p>
          <a:endParaRPr lang="ru-RU"/>
        </a:p>
      </dgm:t>
    </dgm:pt>
    <dgm:pt modelId="{3EE421EB-F24B-43FE-9D65-095DB51C6A26}">
      <dgm:prSet phldrT="[Текст]"/>
      <dgm:spPr>
        <a:ln>
          <a:solidFill>
            <a:srgbClr val="002060"/>
          </a:solidFill>
        </a:ln>
      </dgm:spPr>
      <dgm:t>
        <a:bodyPr/>
        <a:lstStyle/>
        <a:p>
          <a:r>
            <a:rPr lang="ru-RU" dirty="0" smtClean="0"/>
            <a:t>Источник информации</a:t>
          </a:r>
          <a:endParaRPr lang="ru-RU" dirty="0"/>
        </a:p>
      </dgm:t>
    </dgm:pt>
    <dgm:pt modelId="{98FC74E3-1A6F-4678-8325-1E497B057148}" type="parTrans" cxnId="{3FFC3905-8FAE-4980-856C-3B29BEE24EBC}">
      <dgm:prSet/>
      <dgm:spPr/>
      <dgm:t>
        <a:bodyPr/>
        <a:lstStyle/>
        <a:p>
          <a:endParaRPr lang="ru-RU"/>
        </a:p>
      </dgm:t>
    </dgm:pt>
    <dgm:pt modelId="{579B4E3B-8B30-40DC-9FC8-EBF9C878D034}" type="sibTrans" cxnId="{3FFC3905-8FAE-4980-856C-3B29BEE24EBC}">
      <dgm:prSet/>
      <dgm:spPr/>
      <dgm:t>
        <a:bodyPr/>
        <a:lstStyle/>
        <a:p>
          <a:endParaRPr lang="ru-RU"/>
        </a:p>
      </dgm:t>
    </dgm:pt>
    <dgm:pt modelId="{96549CDE-6880-4D85-9C6D-C4DC96A2CC3F}">
      <dgm:prSet phldrT="[Текст]"/>
      <dgm:spPr>
        <a:solidFill>
          <a:srgbClr val="7030A0">
            <a:alpha val="68000"/>
          </a:srgbClr>
        </a:solidFill>
        <a:ln>
          <a:solidFill>
            <a:srgbClr val="7030A0"/>
          </a:solidFill>
        </a:ln>
      </dgm:spPr>
      <dgm:t>
        <a:bodyPr/>
        <a:lstStyle/>
        <a:p>
          <a:endParaRPr lang="ru-RU" dirty="0"/>
        </a:p>
      </dgm:t>
    </dgm:pt>
    <dgm:pt modelId="{1D904832-E4DF-45FD-9A06-008AEAB130D6}" type="parTrans" cxnId="{9C50B231-0196-4EF3-82AC-A004A9A1FDD5}">
      <dgm:prSet/>
      <dgm:spPr/>
      <dgm:t>
        <a:bodyPr/>
        <a:lstStyle/>
        <a:p>
          <a:endParaRPr lang="ru-RU"/>
        </a:p>
      </dgm:t>
    </dgm:pt>
    <dgm:pt modelId="{DDDA56ED-ACB2-4F2D-A03F-A8F1BE0C884A}" type="sibTrans" cxnId="{9C50B231-0196-4EF3-82AC-A004A9A1FDD5}">
      <dgm:prSet/>
      <dgm:spPr/>
      <dgm:t>
        <a:bodyPr/>
        <a:lstStyle/>
        <a:p>
          <a:endParaRPr lang="ru-RU"/>
        </a:p>
      </dgm:t>
    </dgm:pt>
    <dgm:pt modelId="{4FBB44F6-1560-4B51-89A0-541C2C4C0F53}">
      <dgm:prSet/>
      <dgm:spPr>
        <a:ln>
          <a:solidFill>
            <a:srgbClr val="002060"/>
          </a:solidFill>
        </a:ln>
      </dgm:spPr>
      <dgm:t>
        <a:bodyPr/>
        <a:lstStyle/>
        <a:p>
          <a:r>
            <a:rPr lang="ru-RU" dirty="0" smtClean="0"/>
            <a:t>Инструмент проверки</a:t>
          </a:r>
          <a:endParaRPr lang="ru-RU" dirty="0"/>
        </a:p>
      </dgm:t>
    </dgm:pt>
    <dgm:pt modelId="{A4B14D56-26F8-4BA2-AF6D-28D8CC5EF2EB}" type="parTrans" cxnId="{C21C65D4-1B40-4FEA-9892-19960B720989}">
      <dgm:prSet/>
      <dgm:spPr/>
      <dgm:t>
        <a:bodyPr/>
        <a:lstStyle/>
        <a:p>
          <a:endParaRPr lang="ru-RU"/>
        </a:p>
      </dgm:t>
    </dgm:pt>
    <dgm:pt modelId="{66C7543B-F46B-48B7-9C75-7CB6548DD83A}" type="sibTrans" cxnId="{C21C65D4-1B40-4FEA-9892-19960B720989}">
      <dgm:prSet/>
      <dgm:spPr/>
      <dgm:t>
        <a:bodyPr/>
        <a:lstStyle/>
        <a:p>
          <a:endParaRPr lang="ru-RU"/>
        </a:p>
      </dgm:t>
    </dgm:pt>
    <dgm:pt modelId="{68D39884-C6FD-4568-B052-B5F0D0D2E27C}">
      <dgm:prSet phldrT="[Текст]"/>
      <dgm:spPr>
        <a:solidFill>
          <a:srgbClr val="FFC000">
            <a:alpha val="69000"/>
          </a:srgbClr>
        </a:solidFill>
        <a:ln>
          <a:solidFill>
            <a:srgbClr val="FFC000"/>
          </a:solidFill>
        </a:ln>
      </dgm:spPr>
      <dgm:t>
        <a:bodyPr/>
        <a:lstStyle/>
        <a:p>
          <a:endParaRPr lang="ru-RU" dirty="0"/>
        </a:p>
      </dgm:t>
    </dgm:pt>
    <dgm:pt modelId="{990BF12F-1F25-4F2F-8813-E06569C20731}" type="parTrans" cxnId="{0C2E7C31-3B93-44BC-8830-4F57E2A1866F}">
      <dgm:prSet/>
      <dgm:spPr/>
      <dgm:t>
        <a:bodyPr/>
        <a:lstStyle/>
        <a:p>
          <a:endParaRPr lang="ru-RU"/>
        </a:p>
      </dgm:t>
    </dgm:pt>
    <dgm:pt modelId="{CC52AC4C-277E-40AF-91F8-86817A2E319B}" type="sibTrans" cxnId="{0C2E7C31-3B93-44BC-8830-4F57E2A1866F}">
      <dgm:prSet/>
      <dgm:spPr/>
      <dgm:t>
        <a:bodyPr/>
        <a:lstStyle/>
        <a:p>
          <a:endParaRPr lang="ru-RU"/>
        </a:p>
      </dgm:t>
    </dgm:pt>
    <dgm:pt modelId="{C9331A3D-96B6-4586-87A5-A92069585291}">
      <dgm:prSet/>
      <dgm:spPr>
        <a:ln>
          <a:solidFill>
            <a:srgbClr val="002060"/>
          </a:solidFill>
        </a:ln>
      </dgm:spPr>
      <dgm:t>
        <a:bodyPr/>
        <a:lstStyle/>
        <a:p>
          <a:r>
            <a:rPr lang="ru-RU" dirty="0" smtClean="0"/>
            <a:t>Бланк ответа</a:t>
          </a:r>
          <a:endParaRPr lang="ru-RU" dirty="0"/>
        </a:p>
      </dgm:t>
    </dgm:pt>
    <dgm:pt modelId="{A5E56D12-414C-40E6-955D-0B80E4E962E6}" type="parTrans" cxnId="{1547768E-AEF8-4099-9C95-0297AFE60B5B}">
      <dgm:prSet/>
      <dgm:spPr/>
      <dgm:t>
        <a:bodyPr/>
        <a:lstStyle/>
        <a:p>
          <a:endParaRPr lang="ru-RU"/>
        </a:p>
      </dgm:t>
    </dgm:pt>
    <dgm:pt modelId="{9B7C319A-4330-4DD5-BA5F-A13132DE52F9}" type="sibTrans" cxnId="{1547768E-AEF8-4099-9C95-0297AFE60B5B}">
      <dgm:prSet/>
      <dgm:spPr/>
      <dgm:t>
        <a:bodyPr/>
        <a:lstStyle/>
        <a:p>
          <a:endParaRPr lang="ru-RU"/>
        </a:p>
      </dgm:t>
    </dgm:pt>
    <dgm:pt modelId="{3F9C60AB-4FAB-43E6-BC50-1D9117BA8E16}" type="pres">
      <dgm:prSet presAssocID="{FCDEEA13-611C-4337-BB5C-3D09FC7AD22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004FFC4-C350-4430-84E0-778452AC10C6}" type="pres">
      <dgm:prSet presAssocID="{8D0BABA9-8EC7-4887-A84F-2E0B27B40007}" presName="composite" presStyleCnt="0"/>
      <dgm:spPr/>
    </dgm:pt>
    <dgm:pt modelId="{7D10D347-88FB-44F0-89E8-83FC1A05EACF}" type="pres">
      <dgm:prSet presAssocID="{8D0BABA9-8EC7-4887-A84F-2E0B27B40007}" presName="parentText" presStyleLbl="alignNode1" presStyleIdx="0" presStyleCnt="5" custLinFactNeighborX="2277" custLinFactNeighborY="98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EB93A0-E8CB-4507-8D52-F038F0187017}" type="pres">
      <dgm:prSet presAssocID="{8D0BABA9-8EC7-4887-A84F-2E0B27B40007}" presName="descendantText" presStyleLbl="alignAcc1" presStyleIdx="0" presStyleCnt="5" custLinFactNeighborX="5399" custLinFactNeighborY="-671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9897C1-48D0-4B76-866D-5604A87BEEFE}" type="pres">
      <dgm:prSet presAssocID="{6D770A88-FD74-4A61-985D-1532450D924B}" presName="sp" presStyleCnt="0"/>
      <dgm:spPr/>
    </dgm:pt>
    <dgm:pt modelId="{73886F2A-16FE-40A1-AD6B-34623D603201}" type="pres">
      <dgm:prSet presAssocID="{8D79C434-1D23-4A71-9C3D-4CB3566E4416}" presName="composite" presStyleCnt="0"/>
      <dgm:spPr/>
    </dgm:pt>
    <dgm:pt modelId="{E48BC8AB-466D-42D5-B561-469C9F1A8EE3}" type="pres">
      <dgm:prSet presAssocID="{8D79C434-1D23-4A71-9C3D-4CB3566E4416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47E9C9-303B-4382-B773-C657D42A35B3}" type="pres">
      <dgm:prSet presAssocID="{8D79C434-1D23-4A71-9C3D-4CB3566E4416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92B93B-F639-4D20-9CE2-4F4A366A36EF}" type="pres">
      <dgm:prSet presAssocID="{BC9A097A-62BF-4C56-8096-A0E43E2AFFB7}" presName="sp" presStyleCnt="0"/>
      <dgm:spPr/>
    </dgm:pt>
    <dgm:pt modelId="{277BADD0-F35F-4E2D-91E2-A307A26C5E09}" type="pres">
      <dgm:prSet presAssocID="{F1E11671-608C-487E-91FF-8F4D19C11D42}" presName="composite" presStyleCnt="0"/>
      <dgm:spPr/>
    </dgm:pt>
    <dgm:pt modelId="{A673C313-A3B0-4927-88D8-2D2C6CBF4311}" type="pres">
      <dgm:prSet presAssocID="{F1E11671-608C-487E-91FF-8F4D19C11D42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4B1BF6-144E-449F-AE56-4DC978FDC5BD}" type="pres">
      <dgm:prSet presAssocID="{F1E11671-608C-487E-91FF-8F4D19C11D42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72254E-8EEB-41AA-BB64-92C2846742C4}" type="pres">
      <dgm:prSet presAssocID="{0E6AE784-88CA-44B1-BD21-77F5F77FBBE9}" presName="sp" presStyleCnt="0"/>
      <dgm:spPr/>
    </dgm:pt>
    <dgm:pt modelId="{FE1AE441-DD1B-4AD6-B495-650634B9C008}" type="pres">
      <dgm:prSet presAssocID="{68D39884-C6FD-4568-B052-B5F0D0D2E27C}" presName="composite" presStyleCnt="0"/>
      <dgm:spPr/>
    </dgm:pt>
    <dgm:pt modelId="{4991E23D-3104-4BA5-9E18-72B98867BEB4}" type="pres">
      <dgm:prSet presAssocID="{68D39884-C6FD-4568-B052-B5F0D0D2E27C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9441EB-8794-4085-B6D5-B9799BEBCFD0}" type="pres">
      <dgm:prSet presAssocID="{68D39884-C6FD-4568-B052-B5F0D0D2E27C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B3B185-1CC0-433E-BD54-4F0B2D36B857}" type="pres">
      <dgm:prSet presAssocID="{CC52AC4C-277E-40AF-91F8-86817A2E319B}" presName="sp" presStyleCnt="0"/>
      <dgm:spPr/>
    </dgm:pt>
    <dgm:pt modelId="{18A07377-8A0C-4472-860A-0322AF8FA8F9}" type="pres">
      <dgm:prSet presAssocID="{96549CDE-6880-4D85-9C6D-C4DC96A2CC3F}" presName="composite" presStyleCnt="0"/>
      <dgm:spPr/>
    </dgm:pt>
    <dgm:pt modelId="{0456FEEB-6F50-4794-B459-80325F6E8F99}" type="pres">
      <dgm:prSet presAssocID="{96549CDE-6880-4D85-9C6D-C4DC96A2CC3F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71C46D-F469-40D4-AFF3-3456C8DF4A53}" type="pres">
      <dgm:prSet presAssocID="{96549CDE-6880-4D85-9C6D-C4DC96A2CC3F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726CE0D-0F27-49C6-A296-47BEE82B6FCA}" type="presOf" srcId="{851C8863-1DC6-4B03-8FDC-1DB739569370}" destId="{7B47E9C9-303B-4382-B773-C657D42A35B3}" srcOrd="0" destOrd="0" presId="urn:microsoft.com/office/officeart/2005/8/layout/chevron2"/>
    <dgm:cxn modelId="{04101B7A-738C-41F1-9843-B18818B010EF}" type="presOf" srcId="{4FBB44F6-1560-4B51-89A0-541C2C4C0F53}" destId="{C171C46D-F469-40D4-AFF3-3456C8DF4A53}" srcOrd="0" destOrd="0" presId="urn:microsoft.com/office/officeart/2005/8/layout/chevron2"/>
    <dgm:cxn modelId="{AAD9C754-FBE0-4E47-9D77-420A6C5AF023}" srcId="{FCDEEA13-611C-4337-BB5C-3D09FC7AD224}" destId="{8D79C434-1D23-4A71-9C3D-4CB3566E4416}" srcOrd="1" destOrd="0" parTransId="{A14313AF-5BFA-4C5F-A2D7-2546CEC4CD94}" sibTransId="{BC9A097A-62BF-4C56-8096-A0E43E2AFFB7}"/>
    <dgm:cxn modelId="{926BB981-0B7F-40BD-8019-3F9EAA1558FB}" type="presOf" srcId="{8D79C434-1D23-4A71-9C3D-4CB3566E4416}" destId="{E48BC8AB-466D-42D5-B561-469C9F1A8EE3}" srcOrd="0" destOrd="0" presId="urn:microsoft.com/office/officeart/2005/8/layout/chevron2"/>
    <dgm:cxn modelId="{3FFC3905-8FAE-4980-856C-3B29BEE24EBC}" srcId="{F1E11671-608C-487E-91FF-8F4D19C11D42}" destId="{3EE421EB-F24B-43FE-9D65-095DB51C6A26}" srcOrd="0" destOrd="0" parTransId="{98FC74E3-1A6F-4678-8325-1E497B057148}" sibTransId="{579B4E3B-8B30-40DC-9FC8-EBF9C878D034}"/>
    <dgm:cxn modelId="{ED3103E4-9A1F-4E48-84A3-42AFFF83B77F}" type="presOf" srcId="{FCDEEA13-611C-4337-BB5C-3D09FC7AD224}" destId="{3F9C60AB-4FAB-43E6-BC50-1D9117BA8E16}" srcOrd="0" destOrd="0" presId="urn:microsoft.com/office/officeart/2005/8/layout/chevron2"/>
    <dgm:cxn modelId="{0C2E7C31-3B93-44BC-8830-4F57E2A1866F}" srcId="{FCDEEA13-611C-4337-BB5C-3D09FC7AD224}" destId="{68D39884-C6FD-4568-B052-B5F0D0D2E27C}" srcOrd="3" destOrd="0" parTransId="{990BF12F-1F25-4F2F-8813-E06569C20731}" sibTransId="{CC52AC4C-277E-40AF-91F8-86817A2E319B}"/>
    <dgm:cxn modelId="{9A458C73-7ABD-437E-96EE-3461D0267F84}" srcId="{8D79C434-1D23-4A71-9C3D-4CB3566E4416}" destId="{851C8863-1DC6-4B03-8FDC-1DB739569370}" srcOrd="0" destOrd="0" parTransId="{CFF6F477-56AD-4CC4-AE92-04144B271A8A}" sibTransId="{027E6FE6-42C9-4300-8F11-128785B92AFE}"/>
    <dgm:cxn modelId="{E8217007-E090-4A86-90C3-0B14F267538E}" srcId="{FCDEEA13-611C-4337-BB5C-3D09FC7AD224}" destId="{8D0BABA9-8EC7-4887-A84F-2E0B27B40007}" srcOrd="0" destOrd="0" parTransId="{305751B1-4098-43E6-AB56-8C915F3B7AF7}" sibTransId="{6D770A88-FD74-4A61-985D-1532450D924B}"/>
    <dgm:cxn modelId="{DB74D2F3-4F69-4314-88CE-838F652BA603}" type="presOf" srcId="{68D39884-C6FD-4568-B052-B5F0D0D2E27C}" destId="{4991E23D-3104-4BA5-9E18-72B98867BEB4}" srcOrd="0" destOrd="0" presId="urn:microsoft.com/office/officeart/2005/8/layout/chevron2"/>
    <dgm:cxn modelId="{1DE97539-7632-42BE-8DF8-8F4938AA07BD}" type="presOf" srcId="{3EE421EB-F24B-43FE-9D65-095DB51C6A26}" destId="{FF4B1BF6-144E-449F-AE56-4DC978FDC5BD}" srcOrd="0" destOrd="0" presId="urn:microsoft.com/office/officeart/2005/8/layout/chevron2"/>
    <dgm:cxn modelId="{22D173B9-F771-418E-9A3E-8A5329134311}" type="presOf" srcId="{8D0BABA9-8EC7-4887-A84F-2E0B27B40007}" destId="{7D10D347-88FB-44F0-89E8-83FC1A05EACF}" srcOrd="0" destOrd="0" presId="urn:microsoft.com/office/officeart/2005/8/layout/chevron2"/>
    <dgm:cxn modelId="{1547768E-AEF8-4099-9C95-0297AFE60B5B}" srcId="{68D39884-C6FD-4568-B052-B5F0D0D2E27C}" destId="{C9331A3D-96B6-4586-87A5-A92069585291}" srcOrd="0" destOrd="0" parTransId="{A5E56D12-414C-40E6-955D-0B80E4E962E6}" sibTransId="{9B7C319A-4330-4DD5-BA5F-A13132DE52F9}"/>
    <dgm:cxn modelId="{985E8CF1-2801-405D-A253-CF09547527F4}" type="presOf" srcId="{96549CDE-6880-4D85-9C6D-C4DC96A2CC3F}" destId="{0456FEEB-6F50-4794-B459-80325F6E8F99}" srcOrd="0" destOrd="0" presId="urn:microsoft.com/office/officeart/2005/8/layout/chevron2"/>
    <dgm:cxn modelId="{9C50B231-0196-4EF3-82AC-A004A9A1FDD5}" srcId="{FCDEEA13-611C-4337-BB5C-3D09FC7AD224}" destId="{96549CDE-6880-4D85-9C6D-C4DC96A2CC3F}" srcOrd="4" destOrd="0" parTransId="{1D904832-E4DF-45FD-9A06-008AEAB130D6}" sibTransId="{DDDA56ED-ACB2-4F2D-A03F-A8F1BE0C884A}"/>
    <dgm:cxn modelId="{BAB90945-D1E1-438A-A876-374BD6DFC0AB}" type="presOf" srcId="{F1E11671-608C-487E-91FF-8F4D19C11D42}" destId="{A673C313-A3B0-4927-88D8-2D2C6CBF4311}" srcOrd="0" destOrd="0" presId="urn:microsoft.com/office/officeart/2005/8/layout/chevron2"/>
    <dgm:cxn modelId="{C21C65D4-1B40-4FEA-9892-19960B720989}" srcId="{96549CDE-6880-4D85-9C6D-C4DC96A2CC3F}" destId="{4FBB44F6-1560-4B51-89A0-541C2C4C0F53}" srcOrd="0" destOrd="0" parTransId="{A4B14D56-26F8-4BA2-AF6D-28D8CC5EF2EB}" sibTransId="{66C7543B-F46B-48B7-9C75-7CB6548DD83A}"/>
    <dgm:cxn modelId="{F98E27EE-5B93-434D-9CB3-FC77355B4FD4}" type="presOf" srcId="{373298E2-D548-4C13-BFBD-E735E990976B}" destId="{99EB93A0-E8CB-4507-8D52-F038F0187017}" srcOrd="0" destOrd="0" presId="urn:microsoft.com/office/officeart/2005/8/layout/chevron2"/>
    <dgm:cxn modelId="{D536252A-A733-43DE-BF2F-BED1363FA39F}" srcId="{FCDEEA13-611C-4337-BB5C-3D09FC7AD224}" destId="{F1E11671-608C-487E-91FF-8F4D19C11D42}" srcOrd="2" destOrd="0" parTransId="{C6E69CB8-D405-432E-909C-77D83A0A378D}" sibTransId="{0E6AE784-88CA-44B1-BD21-77F5F77FBBE9}"/>
    <dgm:cxn modelId="{4E8BA063-8ACB-4614-BD41-B59FF727D03D}" type="presOf" srcId="{C9331A3D-96B6-4586-87A5-A92069585291}" destId="{549441EB-8794-4085-B6D5-B9799BEBCFD0}" srcOrd="0" destOrd="0" presId="urn:microsoft.com/office/officeart/2005/8/layout/chevron2"/>
    <dgm:cxn modelId="{44C23B9D-F766-4C6E-8470-C543A638595A}" srcId="{8D0BABA9-8EC7-4887-A84F-2E0B27B40007}" destId="{373298E2-D548-4C13-BFBD-E735E990976B}" srcOrd="0" destOrd="0" parTransId="{25C63460-518D-45B0-A7CD-380F107409CE}" sibTransId="{61CFE107-36DC-4352-8FC6-BCA16CE40016}"/>
    <dgm:cxn modelId="{20314966-EE9A-4920-9B3E-512234A0FC2A}" type="presParOf" srcId="{3F9C60AB-4FAB-43E6-BC50-1D9117BA8E16}" destId="{4004FFC4-C350-4430-84E0-778452AC10C6}" srcOrd="0" destOrd="0" presId="urn:microsoft.com/office/officeart/2005/8/layout/chevron2"/>
    <dgm:cxn modelId="{262C6CAA-546F-4BB7-8707-E5F0542A2E84}" type="presParOf" srcId="{4004FFC4-C350-4430-84E0-778452AC10C6}" destId="{7D10D347-88FB-44F0-89E8-83FC1A05EACF}" srcOrd="0" destOrd="0" presId="urn:microsoft.com/office/officeart/2005/8/layout/chevron2"/>
    <dgm:cxn modelId="{8CE1D1B1-C4CE-4889-86C1-85B2EB4D860F}" type="presParOf" srcId="{4004FFC4-C350-4430-84E0-778452AC10C6}" destId="{99EB93A0-E8CB-4507-8D52-F038F0187017}" srcOrd="1" destOrd="0" presId="urn:microsoft.com/office/officeart/2005/8/layout/chevron2"/>
    <dgm:cxn modelId="{D8BED489-6962-4795-91FF-A1468EFDEE46}" type="presParOf" srcId="{3F9C60AB-4FAB-43E6-BC50-1D9117BA8E16}" destId="{D29897C1-48D0-4B76-866D-5604A87BEEFE}" srcOrd="1" destOrd="0" presId="urn:microsoft.com/office/officeart/2005/8/layout/chevron2"/>
    <dgm:cxn modelId="{14198F15-888C-482A-97C5-40FCE4CED67C}" type="presParOf" srcId="{3F9C60AB-4FAB-43E6-BC50-1D9117BA8E16}" destId="{73886F2A-16FE-40A1-AD6B-34623D603201}" srcOrd="2" destOrd="0" presId="urn:microsoft.com/office/officeart/2005/8/layout/chevron2"/>
    <dgm:cxn modelId="{8FC2EB7D-1BD1-43F7-8B78-EE82FD54572E}" type="presParOf" srcId="{73886F2A-16FE-40A1-AD6B-34623D603201}" destId="{E48BC8AB-466D-42D5-B561-469C9F1A8EE3}" srcOrd="0" destOrd="0" presId="urn:microsoft.com/office/officeart/2005/8/layout/chevron2"/>
    <dgm:cxn modelId="{E08FEF05-978C-460C-A432-41CBF33932C5}" type="presParOf" srcId="{73886F2A-16FE-40A1-AD6B-34623D603201}" destId="{7B47E9C9-303B-4382-B773-C657D42A35B3}" srcOrd="1" destOrd="0" presId="urn:microsoft.com/office/officeart/2005/8/layout/chevron2"/>
    <dgm:cxn modelId="{AA5C3F4F-95DE-49B1-ABCC-A550EF4BA271}" type="presParOf" srcId="{3F9C60AB-4FAB-43E6-BC50-1D9117BA8E16}" destId="{4192B93B-F639-4D20-9CE2-4F4A366A36EF}" srcOrd="3" destOrd="0" presId="urn:microsoft.com/office/officeart/2005/8/layout/chevron2"/>
    <dgm:cxn modelId="{BCD114D4-31B9-46F5-9AF2-25BDB0A719C2}" type="presParOf" srcId="{3F9C60AB-4FAB-43E6-BC50-1D9117BA8E16}" destId="{277BADD0-F35F-4E2D-91E2-A307A26C5E09}" srcOrd="4" destOrd="0" presId="urn:microsoft.com/office/officeart/2005/8/layout/chevron2"/>
    <dgm:cxn modelId="{EBD4C33C-680E-47B4-92C9-A75A53D0CC7D}" type="presParOf" srcId="{277BADD0-F35F-4E2D-91E2-A307A26C5E09}" destId="{A673C313-A3B0-4927-88D8-2D2C6CBF4311}" srcOrd="0" destOrd="0" presId="urn:microsoft.com/office/officeart/2005/8/layout/chevron2"/>
    <dgm:cxn modelId="{8FCF03FE-256A-4128-9E2F-2B86383EE801}" type="presParOf" srcId="{277BADD0-F35F-4E2D-91E2-A307A26C5E09}" destId="{FF4B1BF6-144E-449F-AE56-4DC978FDC5BD}" srcOrd="1" destOrd="0" presId="urn:microsoft.com/office/officeart/2005/8/layout/chevron2"/>
    <dgm:cxn modelId="{14285E2E-2FC4-4EAF-8A74-1C5ED93933C5}" type="presParOf" srcId="{3F9C60AB-4FAB-43E6-BC50-1D9117BA8E16}" destId="{9C72254E-8EEB-41AA-BB64-92C2846742C4}" srcOrd="5" destOrd="0" presId="urn:microsoft.com/office/officeart/2005/8/layout/chevron2"/>
    <dgm:cxn modelId="{32BB3DC0-9C86-4E99-A1CF-BBB9CCFC9CD5}" type="presParOf" srcId="{3F9C60AB-4FAB-43E6-BC50-1D9117BA8E16}" destId="{FE1AE441-DD1B-4AD6-B495-650634B9C008}" srcOrd="6" destOrd="0" presId="urn:microsoft.com/office/officeart/2005/8/layout/chevron2"/>
    <dgm:cxn modelId="{8405068C-223A-4E43-BE2B-7BF53DF308C4}" type="presParOf" srcId="{FE1AE441-DD1B-4AD6-B495-650634B9C008}" destId="{4991E23D-3104-4BA5-9E18-72B98867BEB4}" srcOrd="0" destOrd="0" presId="urn:microsoft.com/office/officeart/2005/8/layout/chevron2"/>
    <dgm:cxn modelId="{C57CD0A1-3577-4AC9-A6A8-4E5FB85E6E1F}" type="presParOf" srcId="{FE1AE441-DD1B-4AD6-B495-650634B9C008}" destId="{549441EB-8794-4085-B6D5-B9799BEBCFD0}" srcOrd="1" destOrd="0" presId="urn:microsoft.com/office/officeart/2005/8/layout/chevron2"/>
    <dgm:cxn modelId="{786C1C90-D507-4A36-AC5E-B3500BFE27A8}" type="presParOf" srcId="{3F9C60AB-4FAB-43E6-BC50-1D9117BA8E16}" destId="{3BB3B185-1CC0-433E-BD54-4F0B2D36B857}" srcOrd="7" destOrd="0" presId="urn:microsoft.com/office/officeart/2005/8/layout/chevron2"/>
    <dgm:cxn modelId="{DE0200CB-8552-4908-8796-BBA1C806A943}" type="presParOf" srcId="{3F9C60AB-4FAB-43E6-BC50-1D9117BA8E16}" destId="{18A07377-8A0C-4472-860A-0322AF8FA8F9}" srcOrd="8" destOrd="0" presId="urn:microsoft.com/office/officeart/2005/8/layout/chevron2"/>
    <dgm:cxn modelId="{A6B7B0B6-6B7B-43D4-94AD-41AF7544C43F}" type="presParOf" srcId="{18A07377-8A0C-4472-860A-0322AF8FA8F9}" destId="{0456FEEB-6F50-4794-B459-80325F6E8F99}" srcOrd="0" destOrd="0" presId="urn:microsoft.com/office/officeart/2005/8/layout/chevron2"/>
    <dgm:cxn modelId="{C766DDED-BCD7-4E99-B31F-8E131F9031DD}" type="presParOf" srcId="{18A07377-8A0C-4472-860A-0322AF8FA8F9}" destId="{C171C46D-F469-40D4-AFF3-3456C8DF4A5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61BBF7-A240-4837-95B3-A50445A0D60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E6A499-4BD3-4987-9546-A7C85B0D8E13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85597F-7EDD-4CD0-8125-3646D0B398C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392B46-52BC-46F7-A736-83AF8593DC4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E381E8-811E-4889-8FAB-C6C81813613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2F46DE-F199-4FD8-A362-42EA70AFCEF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5F9B40-6A56-4325-AAD9-D2E7AB33094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C8FF1-C6B7-43D8-86E4-BF25C747482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FF3BD2-6487-4421-8908-26916D8A3A73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8F716A-EBE5-4C16-BB99-C0572B0730B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74585-0BF8-4EEB-A515-10365492BA3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2931E1C-9D55-44DE-9142-924DC50A6230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&#1048;&#1088;&#1080;&#1085;&#1072;\Desktop\&#1047;&#1072;&#1089;&#1077;&#1076;&#1085;&#1080;&#1077;%20&#1043;&#1052;&#1054;%20%203\&#1047;&#1072;&#1076;&#1072;&#1085;&#1080;&#1077;%20&#1087;&#1088;&#1086;%20&#1072;&#1087;&#1077;&#1083;&#1100;&#1089;&#1080;&#1085;&#1099;.docx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836712"/>
            <a:ext cx="8280920" cy="2808312"/>
          </a:xfrm>
        </p:spPr>
        <p:txBody>
          <a:bodyPr/>
          <a:lstStyle/>
          <a:p>
            <a:r>
              <a:rPr lang="ru-RU" dirty="0" smtClean="0">
                <a:solidFill>
                  <a:srgbClr val="A50021"/>
                </a:solidFill>
              </a:rPr>
              <a:t>Практикум </a:t>
            </a:r>
            <a:r>
              <a:rPr lang="ru-RU" dirty="0" smtClean="0">
                <a:solidFill>
                  <a:srgbClr val="A50021"/>
                </a:solidFill>
              </a:rPr>
              <a:t/>
            </a:r>
            <a:br>
              <a:rPr lang="ru-RU" dirty="0" smtClean="0">
                <a:solidFill>
                  <a:srgbClr val="A50021"/>
                </a:solidFill>
              </a:rPr>
            </a:br>
            <a:r>
              <a:rPr lang="ru-RU" b="1" dirty="0" smtClean="0">
                <a:solidFill>
                  <a:srgbClr val="A50021"/>
                </a:solidFill>
              </a:rPr>
              <a:t>«</a:t>
            </a:r>
            <a:r>
              <a:rPr lang="ru-RU" b="1" dirty="0" err="1" smtClean="0">
                <a:solidFill>
                  <a:srgbClr val="A50021"/>
                </a:solidFill>
              </a:rPr>
              <a:t>Компетентностно-ориентированные</a:t>
            </a:r>
            <a:r>
              <a:rPr lang="ru-RU" b="1" dirty="0" smtClean="0">
                <a:solidFill>
                  <a:srgbClr val="A50021"/>
                </a:solidFill>
              </a:rPr>
              <a:t> задания»</a:t>
            </a:r>
            <a:br>
              <a:rPr lang="ru-RU" b="1" dirty="0" smtClean="0">
                <a:solidFill>
                  <a:srgbClr val="A50021"/>
                </a:solidFill>
              </a:rPr>
            </a:br>
            <a:r>
              <a:rPr lang="ru-RU" sz="3200" dirty="0" smtClean="0">
                <a:solidFill>
                  <a:srgbClr val="A50021"/>
                </a:solidFill>
              </a:rPr>
              <a:t>(учимся составлять и применять)</a:t>
            </a:r>
            <a:endParaRPr lang="ru-RU" sz="3200" dirty="0">
              <a:solidFill>
                <a:srgbClr val="A5002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11960" y="4797152"/>
            <a:ext cx="4680520" cy="1752600"/>
          </a:xfrm>
        </p:spPr>
        <p:txBody>
          <a:bodyPr/>
          <a:lstStyle/>
          <a:p>
            <a:pPr algn="r"/>
            <a:r>
              <a:rPr lang="ru-RU" sz="2400" dirty="0" smtClean="0"/>
              <a:t>И. И. Миронова, </a:t>
            </a:r>
          </a:p>
          <a:p>
            <a:pPr algn="r"/>
            <a:r>
              <a:rPr lang="ru-RU" sz="2400" dirty="0" smtClean="0"/>
              <a:t>методист ИМО УО г. Казани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rgbClr val="A50021"/>
                </a:solidFill>
              </a:rPr>
              <a:t>Потренируемся еще на конкретных примерах заданий?!</a:t>
            </a:r>
            <a:endParaRPr lang="ru-RU" sz="2400" dirty="0">
              <a:solidFill>
                <a:srgbClr val="A5002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412777"/>
            <a:ext cx="7704856" cy="4392488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   </a:t>
            </a:r>
            <a:r>
              <a:rPr lang="ru-RU" sz="1800" b="1" dirty="0" smtClean="0"/>
              <a:t>Представь себе птичку, которая чуть больше шмеля. Это колибри.. Несмотря на крошечный размер птички, суточный рацион птички в два раза больше ее массы. Задание. Вычисли, сколько граммов пищи в день нужно съесть колибри, если ее масса 3 г. </a:t>
            </a:r>
            <a:endParaRPr lang="ru-RU" sz="2800" b="1" dirty="0" smtClean="0"/>
          </a:p>
          <a:p>
            <a:pPr>
              <a:buNone/>
            </a:pPr>
            <a:r>
              <a:rPr lang="ru-RU" sz="2400" dirty="0" smtClean="0"/>
              <a:t>    </a:t>
            </a:r>
            <a:r>
              <a:rPr lang="ru-RU" sz="2400" i="1" dirty="0" smtClean="0"/>
              <a:t>Выберите одно: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/>
              <a:t>Учебное задание 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/>
              <a:t>Текстовая задача 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/>
              <a:t>Практическое задание 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/>
              <a:t>Проблемная задача 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/>
              <a:t>Что-то другое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Фигура, имеющая форму буквы L 3"/>
          <p:cNvSpPr/>
          <p:nvPr/>
        </p:nvSpPr>
        <p:spPr>
          <a:xfrm rot="19139136">
            <a:off x="1181085" y="4301903"/>
            <a:ext cx="373116" cy="339082"/>
          </a:xfrm>
          <a:prstGeom prst="corner">
            <a:avLst>
              <a:gd name="adj1" fmla="val 27654"/>
              <a:gd name="adj2" fmla="val 2154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187624" y="5657671"/>
            <a:ext cx="7272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A50021"/>
                </a:solidFill>
              </a:rPr>
              <a:t>Формирование предметных знаний и умений на познавательном материале; по предложенной классификации – это практическое задание.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400" b="1" dirty="0" smtClean="0">
                <a:solidFill>
                  <a:srgbClr val="A50021"/>
                </a:solidFill>
                <a:ea typeface="+mj-ea"/>
              </a:rPr>
              <a:t>   Какие виды заданий преобладают в наших учебниках?</a:t>
            </a:r>
            <a:endParaRPr lang="ru-RU" b="1" dirty="0">
              <a:solidFill>
                <a:srgbClr val="A50021"/>
              </a:solidFill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3816584"/>
            <a:ext cx="2751187" cy="2676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A50021"/>
                </a:solidFill>
              </a:rPr>
              <a:t>Какова роль КОЗ?!</a:t>
            </a:r>
            <a:endParaRPr lang="ru-RU" dirty="0">
              <a:solidFill>
                <a:srgbClr val="A5002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Если компетентность - это умение применить накопленные знания в практической деятельности и повседневной жизни, то </a:t>
            </a:r>
            <a:r>
              <a:rPr lang="ru-RU" dirty="0" err="1" smtClean="0"/>
              <a:t>компетентностно-ориентированное</a:t>
            </a:r>
            <a:r>
              <a:rPr lang="ru-RU" dirty="0" smtClean="0"/>
              <a:t> задание предназначено для реализации данной цели.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6288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err="1" smtClean="0"/>
              <a:t>Компетентностно-ориентированные</a:t>
            </a:r>
            <a:r>
              <a:rPr lang="ru-RU" dirty="0" smtClean="0"/>
              <a:t> задания, являясь по сути </a:t>
            </a:r>
            <a:r>
              <a:rPr lang="ru-RU" dirty="0" err="1" smtClean="0"/>
              <a:t>деятельностными</a:t>
            </a:r>
            <a:r>
              <a:rPr lang="ru-RU" dirty="0" smtClean="0"/>
              <a:t> продуктивными, должны быть включены в обучение как на этапе формирования, так и на этапе мониторинга </a:t>
            </a:r>
            <a:r>
              <a:rPr lang="ru-RU" dirty="0" err="1" smtClean="0"/>
              <a:t>сформированности</a:t>
            </a:r>
            <a:r>
              <a:rPr lang="ru-RU" dirty="0" smtClean="0"/>
              <a:t> компетентностей.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A50021"/>
                </a:solidFill>
              </a:rPr>
              <a:t>Как узнать КОЗ?! Просто!</a:t>
            </a:r>
            <a:endParaRPr lang="ru-RU" b="1" dirty="0">
              <a:solidFill>
                <a:srgbClr val="A5002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Во-первых, это </a:t>
            </a:r>
            <a:r>
              <a:rPr lang="ru-RU" dirty="0" err="1" smtClean="0"/>
              <a:t>деятельностное</a:t>
            </a:r>
            <a:r>
              <a:rPr lang="ru-RU" dirty="0" smtClean="0"/>
              <a:t> задание;</a:t>
            </a:r>
          </a:p>
          <a:p>
            <a:pPr lvl="0"/>
            <a:r>
              <a:rPr lang="ru-RU" dirty="0" smtClean="0"/>
              <a:t>Во-вторых, оно моделирует практическую, жизненную ситуацию;</a:t>
            </a:r>
          </a:p>
          <a:p>
            <a:pPr lvl="0"/>
            <a:r>
              <a:rPr lang="ru-RU" dirty="0" smtClean="0"/>
              <a:t>В третьих, оно строится на актуальном для учащихся материале;</a:t>
            </a:r>
          </a:p>
          <a:p>
            <a:pPr lvl="0"/>
            <a:r>
              <a:rPr lang="ru-RU" dirty="0" smtClean="0"/>
              <a:t>В-четвёртых, его структура задаётся определенными элементами.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400" b="1" dirty="0" smtClean="0">
                <a:solidFill>
                  <a:srgbClr val="A50021"/>
                </a:solidFill>
                <a:ea typeface="+mj-ea"/>
              </a:rPr>
              <a:t>   Структура </a:t>
            </a:r>
            <a:r>
              <a:rPr lang="ru-RU" sz="4400" b="1" dirty="0" err="1" smtClean="0">
                <a:solidFill>
                  <a:srgbClr val="A50021"/>
                </a:solidFill>
                <a:ea typeface="+mj-ea"/>
              </a:rPr>
              <a:t>компетентностно</a:t>
            </a:r>
            <a:r>
              <a:rPr lang="ru-RU" sz="4400" b="1" dirty="0" smtClean="0">
                <a:solidFill>
                  <a:srgbClr val="A50021"/>
                </a:solidFill>
                <a:ea typeface="+mj-ea"/>
              </a:rPr>
              <a:t> – ориентированного задания</a:t>
            </a:r>
            <a:endParaRPr lang="ru-RU" b="1" dirty="0">
              <a:solidFill>
                <a:srgbClr val="A5002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1524000" y="620688"/>
          <a:ext cx="7152456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rgbClr val="C00000"/>
                </a:solidFill>
              </a:rPr>
              <a:t>Заполняем таблицу самостоятельно!</a:t>
            </a:r>
            <a:endParaRPr lang="ru-RU" sz="3200" dirty="0">
              <a:solidFill>
                <a:srgbClr val="C0000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187624" y="1397000"/>
          <a:ext cx="7560840" cy="479345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520280"/>
                <a:gridCol w="2520280"/>
                <a:gridCol w="2520280"/>
              </a:tblGrid>
              <a:tr h="51983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Элемент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Требования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Ошибки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472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Стимул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20000"/>
                      </a:srgbClr>
                    </a:solidFill>
                  </a:tcPr>
                </a:tc>
              </a:tr>
              <a:tr h="8547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Задачная формулировка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47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Источник информации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20000"/>
                      </a:srgbClr>
                    </a:solidFill>
                  </a:tcPr>
                </a:tc>
              </a:tr>
              <a:tr h="8547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Бланк ответа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47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Инструмент проверки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СТИМУЛ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26876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sz="3600" b="1" dirty="0" smtClean="0">
                <a:solidFill>
                  <a:srgbClr val="C00000"/>
                </a:solidFill>
              </a:rPr>
              <a:t>  Стимул</a:t>
            </a:r>
            <a:r>
              <a:rPr lang="ru-RU" sz="3600" dirty="0" smtClean="0"/>
              <a:t> - мотивирует ученика на выполнение задания, [включает описание ситуации или другие условия задачи, которые играют роль источника информации].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СТИМУЛ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41277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   Стимул </a:t>
            </a:r>
            <a:r>
              <a:rPr lang="ru-RU" dirty="0" smtClean="0"/>
              <a:t>в КОЗ выполняет несколько функций:</a:t>
            </a:r>
          </a:p>
          <a:p>
            <a:r>
              <a:rPr lang="ru-RU" dirty="0" smtClean="0"/>
              <a:t>мотивирует учащегося на выполнение задания;</a:t>
            </a:r>
          </a:p>
          <a:p>
            <a:r>
              <a:rPr lang="ru-RU" dirty="0" smtClean="0"/>
              <a:t>моделирует практическую, жизненную ситуацию;</a:t>
            </a:r>
          </a:p>
          <a:p>
            <a:r>
              <a:rPr lang="ru-RU" dirty="0" smtClean="0"/>
              <a:t>при необходимости может нести функцию источника информации.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827584" y="1700808"/>
            <a:ext cx="7776864" cy="3888432"/>
          </a:xfrm>
          <a:prstGeom prst="roundRect">
            <a:avLst/>
          </a:prstGeom>
          <a:solidFill>
            <a:srgbClr val="FF9999">
              <a:alpha val="44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/>
          <a:lstStyle/>
          <a:p>
            <a:r>
              <a:rPr lang="ru-RU" sz="3600" b="1" dirty="0" smtClean="0">
                <a:solidFill>
                  <a:srgbClr val="A50021"/>
                </a:solidFill>
              </a:rPr>
              <a:t>Познакомимся с разными </a:t>
            </a:r>
            <a:br>
              <a:rPr lang="ru-RU" sz="3600" b="1" dirty="0" smtClean="0">
                <a:solidFill>
                  <a:srgbClr val="A50021"/>
                </a:solidFill>
              </a:rPr>
            </a:br>
            <a:r>
              <a:rPr lang="ru-RU" sz="3600" b="1" dirty="0" smtClean="0">
                <a:solidFill>
                  <a:srgbClr val="A50021"/>
                </a:solidFill>
              </a:rPr>
              <a:t>видами заданий </a:t>
            </a:r>
            <a:r>
              <a:rPr lang="ru-RU" b="1" dirty="0" smtClean="0">
                <a:solidFill>
                  <a:srgbClr val="A50021"/>
                </a:solidFill>
              </a:rPr>
              <a:t/>
            </a:r>
            <a:br>
              <a:rPr lang="ru-RU" b="1" dirty="0" smtClean="0">
                <a:solidFill>
                  <a:srgbClr val="A50021"/>
                </a:solidFill>
              </a:rPr>
            </a:br>
            <a:endParaRPr lang="ru-RU" b="1" dirty="0">
              <a:solidFill>
                <a:srgbClr val="A5002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 algn="ctr">
              <a:buNone/>
            </a:pPr>
            <a:r>
              <a:rPr lang="ru-RU" dirty="0" smtClean="0"/>
              <a:t>   Учебный процесс должен строиться на заданиях разных видов, каждый из которых предназначен для реализации конкретных целей.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СТИМУЛ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34076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sz="3600" dirty="0" smtClean="0"/>
              <a:t>   </a:t>
            </a:r>
            <a:r>
              <a:rPr lang="ru-RU" sz="3600" b="1" dirty="0" smtClean="0">
                <a:solidFill>
                  <a:srgbClr val="C00000"/>
                </a:solidFill>
              </a:rPr>
              <a:t>Стимул</a:t>
            </a:r>
            <a:r>
              <a:rPr lang="ru-RU" sz="3600" dirty="0" smtClean="0"/>
              <a:t> должен:</a:t>
            </a:r>
          </a:p>
          <a:p>
            <a:r>
              <a:rPr lang="ru-RU" sz="3600" dirty="0" smtClean="0"/>
              <a:t>быть кратким (не более трёх предложений);</a:t>
            </a:r>
          </a:p>
          <a:p>
            <a:r>
              <a:rPr lang="ru-RU" sz="3600" b="1" dirty="0" smtClean="0"/>
              <a:t>НЕ</a:t>
            </a:r>
            <a:r>
              <a:rPr lang="ru-RU" sz="3600" dirty="0" smtClean="0"/>
              <a:t> отвлекать учащегося от содержания задания;</a:t>
            </a:r>
          </a:p>
          <a:p>
            <a:r>
              <a:rPr lang="ru-RU" sz="3600" dirty="0" smtClean="0"/>
              <a:t>содержать личностное обращение.</a:t>
            </a:r>
          </a:p>
          <a:p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rgbClr val="C00000"/>
                </a:solidFill>
              </a:rPr>
              <a:t>Поработаем в группах?!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556792"/>
            <a:ext cx="8050088" cy="4525963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   Учебное задание: </a:t>
            </a:r>
          </a:p>
          <a:p>
            <a:pPr>
              <a:buNone/>
            </a:pPr>
            <a:r>
              <a:rPr lang="ru-RU" b="1" dirty="0" smtClean="0"/>
              <a:t>   </a:t>
            </a:r>
            <a:r>
              <a:rPr lang="ru-RU" dirty="0" smtClean="0"/>
              <a:t>Для записи любой цифры в тетрадь тратится одна секунда. Запишите в ответе, сколько секунд потратится на запись всех чисел от 1 до 30.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547664" y="4797152"/>
            <a:ext cx="6696744" cy="1569660"/>
          </a:xfrm>
          <a:prstGeom prst="rect">
            <a:avLst/>
          </a:prstGeom>
          <a:solidFill>
            <a:srgbClr val="FF9999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rgbClr val="C00000"/>
                </a:solidFill>
              </a:rPr>
              <a:t>! Придумать стимул для данной задачи</a:t>
            </a:r>
            <a:endParaRPr lang="ru-RU" sz="4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ЗАДАЧНАЯ ФОРМУЛИРОВКА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55679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i="1" dirty="0" smtClean="0">
                <a:solidFill>
                  <a:srgbClr val="C00000"/>
                </a:solidFill>
              </a:rPr>
              <a:t>   Задачная формулировка</a:t>
            </a:r>
            <a:r>
              <a:rPr lang="ru-RU" i="1" dirty="0" smtClean="0"/>
              <a:t> </a:t>
            </a:r>
            <a:r>
              <a:rPr lang="ru-RU" dirty="0" smtClean="0"/>
              <a:t>- понимается однозначно, четко соотносится с модельным ответом \ шкалой, соответствует возрасту учащегося, интересна учащемуся. </a:t>
            </a:r>
          </a:p>
          <a:p>
            <a:pPr>
              <a:buNone/>
            </a:pPr>
            <a:r>
              <a:rPr lang="ru-RU" dirty="0" smtClean="0"/>
              <a:t>   Задачная формулировка задает деятельность. </a:t>
            </a:r>
          </a:p>
          <a:p>
            <a:pPr>
              <a:buNone/>
            </a:pPr>
            <a:r>
              <a:rPr lang="ru-RU" dirty="0" smtClean="0"/>
              <a:t>   Задачная формулировка должна использовать личностное обращение.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rgbClr val="C00000"/>
                </a:solidFill>
              </a:rPr>
              <a:t>Поработаем в группах?!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268761"/>
            <a:ext cx="8229600" cy="453650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Какую из следующих формулировок Вы считаете наиболее точной? </a:t>
            </a:r>
          </a:p>
          <a:p>
            <a:pPr>
              <a:buNone/>
            </a:pPr>
            <a:r>
              <a:rPr lang="ru-RU" sz="2000" dirty="0" smtClean="0"/>
              <a:t>     Выберите одно:</a:t>
            </a:r>
          </a:p>
          <a:p>
            <a:pPr>
              <a:buFont typeface="Wingdings" pitchFamily="2" charset="2"/>
              <a:buChar char="q"/>
            </a:pPr>
            <a:r>
              <a:rPr lang="ru-RU" sz="2000" dirty="0" smtClean="0"/>
              <a:t>Вычислите площадь прямоугольника со сторонами 5 и 10 сантиметров. Результат представьте в квадратных сантиметрах. В ответе укажите только числовое значение. </a:t>
            </a:r>
          </a:p>
          <a:p>
            <a:pPr>
              <a:buFont typeface="Wingdings" pitchFamily="2" charset="2"/>
              <a:buChar char="q"/>
            </a:pPr>
            <a:r>
              <a:rPr lang="ru-RU" sz="2000" dirty="0" smtClean="0"/>
              <a:t>Вычислите площадь прямоугольника со сторонами 5 и 10 сантиметров, запишите результат в ответе. </a:t>
            </a:r>
          </a:p>
          <a:p>
            <a:pPr>
              <a:buFont typeface="Wingdings" pitchFamily="2" charset="2"/>
              <a:buChar char="q"/>
            </a:pPr>
            <a:r>
              <a:rPr lang="ru-RU" sz="2000" dirty="0" smtClean="0"/>
              <a:t>Вычислите площадь прямоугольника со сторонами 5 и 10 сантиметров, запишите в ответе значение площади. </a:t>
            </a:r>
          </a:p>
          <a:p>
            <a:pPr>
              <a:buFont typeface="Wingdings" pitchFamily="2" charset="2"/>
              <a:buChar char="q"/>
            </a:pPr>
            <a:r>
              <a:rPr lang="ru-RU" sz="2000" dirty="0" smtClean="0"/>
              <a:t>Запишите в ответе значение площади прямоугольника со сторонами 5 и 10 сантиметров.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Фигура, имеющая форму буквы L 3"/>
          <p:cNvSpPr/>
          <p:nvPr/>
        </p:nvSpPr>
        <p:spPr>
          <a:xfrm rot="19139136">
            <a:off x="677028" y="2573710"/>
            <a:ext cx="373116" cy="339082"/>
          </a:xfrm>
          <a:prstGeom prst="corner">
            <a:avLst>
              <a:gd name="adj1" fmla="val 27654"/>
              <a:gd name="adj2" fmla="val 2154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971600" y="5805264"/>
            <a:ext cx="7488832" cy="830997"/>
          </a:xfrm>
          <a:prstGeom prst="rect">
            <a:avLst/>
          </a:prstGeom>
          <a:solidFill>
            <a:srgbClr val="FF9999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</a:rPr>
              <a:t>Заметили ли Вы, какая ошибка допущена во всех формулировках?</a:t>
            </a:r>
            <a:endParaRPr lang="ru-RU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ИСТОЧНИК   ИНФОРМАЦИИ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55679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i="1" dirty="0" smtClean="0"/>
              <a:t>   </a:t>
            </a:r>
            <a:r>
              <a:rPr lang="ru-RU" i="1" dirty="0" smtClean="0">
                <a:solidFill>
                  <a:srgbClr val="C00000"/>
                </a:solidFill>
              </a:rPr>
              <a:t>Источник информации</a:t>
            </a:r>
            <a:r>
              <a:rPr lang="ru-RU" i="1" dirty="0" smtClean="0"/>
              <a:t> </a:t>
            </a:r>
            <a:r>
              <a:rPr lang="ru-RU" dirty="0" smtClean="0"/>
              <a:t>- содержит информацию, необходимую для успешной деятельности учащегося по выполнению задания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ИСТОЧНИК   ИНФОРМАЦИИ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55679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rgbClr val="C00000"/>
                </a:solidFill>
              </a:rPr>
              <a:t>Источник информации</a:t>
            </a:r>
            <a:r>
              <a:rPr lang="ru-RU" dirty="0" smtClean="0"/>
              <a:t>:</a:t>
            </a:r>
          </a:p>
          <a:p>
            <a:r>
              <a:rPr lang="ru-RU" dirty="0" smtClean="0"/>
              <a:t>Необходим и достаточен для выполнения заданной деятельности</a:t>
            </a:r>
          </a:p>
          <a:p>
            <a:r>
              <a:rPr lang="ru-RU" dirty="0" smtClean="0"/>
              <a:t>Интересен</a:t>
            </a:r>
          </a:p>
          <a:p>
            <a:r>
              <a:rPr lang="ru-RU" dirty="0" smtClean="0"/>
              <a:t>Соответствует возрасту учащихся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ИСТОЧНИК   ИНФОРМАЦИИ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55679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i="1" dirty="0" smtClean="0"/>
              <a:t>   </a:t>
            </a:r>
            <a:r>
              <a:rPr lang="ru-RU" dirty="0" smtClean="0"/>
              <a:t>На одном источнике (наборе источников) может строиться несколько заданий. </a:t>
            </a:r>
          </a:p>
          <a:p>
            <a:pPr>
              <a:buNone/>
            </a:pPr>
            <a:r>
              <a:rPr lang="ru-RU" dirty="0" smtClean="0"/>
              <a:t>   Учащийся не должен быть знаком с источником до выполнения задания.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rgbClr val="C00000"/>
                </a:solidFill>
              </a:rPr>
              <a:t>Поработаем в группах?!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800" dirty="0" smtClean="0"/>
              <a:t>    Задание: </a:t>
            </a:r>
          </a:p>
          <a:p>
            <a:pPr>
              <a:buNone/>
            </a:pPr>
            <a:r>
              <a:rPr lang="ru-RU" sz="2800" dirty="0" smtClean="0"/>
              <a:t>    Вы – хозяин плантации апельсинов. При выращивании апельсинов у Вас возникла проблема. Многие деревья стали засыхать и гибнуть. Вам необходимо защитить апельсиновые деревья. </a:t>
            </a:r>
          </a:p>
          <a:p>
            <a:r>
              <a:rPr lang="ru-RU" sz="2800" b="1" dirty="0" smtClean="0"/>
              <a:t>Используя источники, предложите наиболее эффективный способ защиты </a:t>
            </a:r>
            <a:br>
              <a:rPr lang="ru-RU" sz="2800" b="1" dirty="0" smtClean="0"/>
            </a:br>
            <a:r>
              <a:rPr lang="ru-RU" sz="2800" b="1" dirty="0" smtClean="0"/>
              <a:t>апельсиновых деревьев. Объясните свой выбор.</a:t>
            </a:r>
            <a:br>
              <a:rPr lang="ru-RU" sz="2800" b="1" dirty="0" smtClean="0"/>
            </a:br>
            <a:endParaRPr lang="ru-RU" sz="2800" dirty="0"/>
          </a:p>
        </p:txBody>
      </p:sp>
      <p:sp>
        <p:nvSpPr>
          <p:cNvPr id="4" name="Управляющая кнопка: документ 3">
            <a:hlinkClick r:id="rId2" action="ppaction://hlinkfile" highlightClick="1"/>
          </p:cNvPr>
          <p:cNvSpPr/>
          <p:nvPr/>
        </p:nvSpPr>
        <p:spPr>
          <a:xfrm>
            <a:off x="5004048" y="3933056"/>
            <a:ext cx="1008112" cy="360040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rgbClr val="C00000"/>
                </a:solidFill>
              </a:rPr>
              <a:t>Поработаем в группах?!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2204864"/>
            <a:ext cx="7200800" cy="1800200"/>
          </a:xfrm>
          <a:solidFill>
            <a:srgbClr val="FF9999"/>
          </a:solidFill>
          <a:ln>
            <a:solidFill>
              <a:srgbClr val="FF0000"/>
            </a:solidFill>
          </a:ln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C00000"/>
                </a:solidFill>
              </a:rPr>
              <a:t>    Заметили ли Вы ошибки в источнике информации данного КОЗ?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БЛАНК    ОТВЕТА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600200"/>
            <a:ext cx="8136904" cy="4525963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   Бланк </a:t>
            </a:r>
            <a:r>
              <a:rPr lang="ru-RU" dirty="0" smtClean="0"/>
              <a:t>- задает структуру предъявления учащимся результата своей деятельности по выполнению задания.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124744"/>
            <a:ext cx="8229600" cy="576064"/>
          </a:xfrm>
        </p:spPr>
        <p:txBody>
          <a:bodyPr/>
          <a:lstStyle/>
          <a:p>
            <a:r>
              <a:rPr lang="ru-RU" sz="3600" b="1" dirty="0" smtClean="0">
                <a:solidFill>
                  <a:srgbClr val="A50021"/>
                </a:solidFill>
              </a:rPr>
              <a:t>Рассмотрим некоторые виды заданий и цели их использования </a:t>
            </a:r>
            <a:br>
              <a:rPr lang="ru-RU" sz="3600" b="1" dirty="0" smtClean="0">
                <a:solidFill>
                  <a:srgbClr val="A50021"/>
                </a:solidFill>
              </a:rPr>
            </a:br>
            <a:r>
              <a:rPr lang="ru-RU" b="1" dirty="0" smtClean="0">
                <a:solidFill>
                  <a:srgbClr val="A50021"/>
                </a:solidFill>
              </a:rPr>
              <a:t/>
            </a:r>
            <a:br>
              <a:rPr lang="ru-RU" b="1" dirty="0" smtClean="0">
                <a:solidFill>
                  <a:srgbClr val="A50021"/>
                </a:solidFill>
              </a:rPr>
            </a:br>
            <a:endParaRPr lang="ru-RU" b="1" dirty="0">
              <a:solidFill>
                <a:srgbClr val="A50021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187624" y="1397000"/>
          <a:ext cx="7560840" cy="5306476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780420"/>
                <a:gridCol w="3780420"/>
              </a:tblGrid>
              <a:tr h="51983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Вид задания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Цель использования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4724">
                <a:tc>
                  <a:txBody>
                    <a:bodyPr/>
                    <a:lstStyle/>
                    <a:p>
                      <a:pPr algn="ctr"/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Учебное задание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Осознание учебных задач, освоение предметного содержания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20000"/>
                      </a:srgbClr>
                    </a:solidFill>
                  </a:tcPr>
                </a:tc>
              </a:tr>
              <a:tr h="8547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Текстовая задача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Формирование обобщающих умений и освоение предметного содержания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47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Проблемная задача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Общее развитие: интеллект, воля, эмоции, творчество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20000"/>
                      </a:srgbClr>
                    </a:solidFill>
                  </a:tcPr>
                </a:tc>
              </a:tr>
              <a:tr h="8547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Практическое задание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Формирование предметных знаний и умений на познавательном материале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47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err="1" smtClean="0"/>
                        <a:t>Компетентностно-ориентированное</a:t>
                      </a:r>
                      <a:r>
                        <a:rPr lang="ru-RU" sz="2400" dirty="0" smtClean="0"/>
                        <a:t> задание (КОЗ)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Формирование умений действовать в социально-значимой ситуации (компетентностей)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ИНСТРУМЕНТ  ПРОВЕРКИ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196752"/>
            <a:ext cx="8229600" cy="4929411"/>
          </a:xfrm>
        </p:spPr>
        <p:txBody>
          <a:bodyPr/>
          <a:lstStyle/>
          <a:p>
            <a:pPr>
              <a:buNone/>
            </a:pPr>
            <a:r>
              <a:rPr lang="ru-RU" sz="2400" dirty="0" smtClean="0"/>
              <a:t>     </a:t>
            </a:r>
            <a:r>
              <a:rPr lang="ru-RU" sz="2600" dirty="0" smtClean="0"/>
              <a:t>Инструментом проверки может быть: </a:t>
            </a:r>
          </a:p>
          <a:p>
            <a:r>
              <a:rPr lang="ru-RU" sz="2600" i="1" dirty="0" smtClean="0">
                <a:solidFill>
                  <a:srgbClr val="C00000"/>
                </a:solidFill>
              </a:rPr>
              <a:t>Ключ</a:t>
            </a:r>
            <a:r>
              <a:rPr lang="ru-RU" sz="2600" dirty="0" smtClean="0"/>
              <a:t> - используется для тестовых заданий закрытого типа. </a:t>
            </a:r>
          </a:p>
          <a:p>
            <a:r>
              <a:rPr lang="ru-RU" sz="2600" i="1" dirty="0" smtClean="0">
                <a:solidFill>
                  <a:srgbClr val="C00000"/>
                </a:solidFill>
              </a:rPr>
              <a:t>Модельный ответ </a:t>
            </a:r>
            <a:r>
              <a:rPr lang="ru-RU" sz="2600" dirty="0" smtClean="0"/>
              <a:t>– обычно используется для открытых тестовых заданий с кратким ответом. </a:t>
            </a:r>
          </a:p>
          <a:p>
            <a:r>
              <a:rPr lang="ru-RU" sz="2600" i="1" dirty="0" smtClean="0">
                <a:solidFill>
                  <a:srgbClr val="C00000"/>
                </a:solidFill>
              </a:rPr>
              <a:t>Аналитическая шкала </a:t>
            </a:r>
            <a:r>
              <a:rPr lang="ru-RU" sz="2600" dirty="0" smtClean="0"/>
              <a:t>- используется для открытых тестовых заданий с развёрнутым ответом. </a:t>
            </a:r>
          </a:p>
          <a:p>
            <a:r>
              <a:rPr lang="ru-RU" sz="2600" i="1" dirty="0" smtClean="0">
                <a:solidFill>
                  <a:srgbClr val="C00000"/>
                </a:solidFill>
              </a:rPr>
              <a:t>Бланк наблюдений за групповой работой </a:t>
            </a:r>
            <a:r>
              <a:rPr lang="ru-RU" sz="2600" dirty="0" smtClean="0"/>
              <a:t>– используется для оценки вклада каждого участника в групповой продукт и эффективности деятельности всей группы в целом.</a:t>
            </a:r>
            <a:endParaRPr lang="ru-RU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ru-RU" sz="3200" dirty="0" smtClean="0">
                <a:solidFill>
                  <a:srgbClr val="C00000"/>
                </a:solidFill>
              </a:rPr>
              <a:t>Поработаем в группах?!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764704"/>
            <a:ext cx="8229600" cy="122413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Предложите наиболее целесообразный инструмент проверки для данных КОЗ.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27584" y="1844824"/>
          <a:ext cx="7992888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392"/>
                <a:gridCol w="4464496"/>
              </a:tblGrid>
              <a:tr h="43204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Пётр налил себе чашку кофе, температура которого была около 90ºC, и чашку холодной минеральной воды, температура которой около 5ºC. Обе чашки одинаковые и объем напитков тоже одинаковый. Температура в комнате, где находился Пётр, была около 20ºC.</a:t>
                      </a:r>
                      <a:b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Какой, вероятнее всего, будет температура кофе и минеральной воды через 10 минут?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Прочитайте следующий отрывок из статьи об озоновом слое.</a:t>
                      </a:r>
                      <a:r>
                        <a:rPr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Атмосфера – океан воздуха и бесценный природный ресурс для поддержания жизни на Земле. … [Далее текст]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начале третьего абзаца статьи говорится: «Без этого полезного озонового слоя люди были бы более подвержены заболеваниям, возникающим вследствие облучения ультрафиолетовыми лучами Солнца».</a:t>
                      </a:r>
                      <a:b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Назовите одно из этих заболеваний, указав, что именно оно поражает. 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solidFill>
                  <a:srgbClr val="C00000"/>
                </a:solidFill>
              </a:rPr>
              <a:t>Проанализируем КОЗ?!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55679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   В школьном историческом кружке готовится спектакль о Пугачёвском восстании. Тебя попросили составить манифест, с которым Пугачёв обратится к народу. Запиши текст манифеста, используя не более двух предложений.</a:t>
            </a:r>
          </a:p>
          <a:p>
            <a:pPr>
              <a:buNone/>
            </a:pPr>
            <a:r>
              <a:rPr lang="ru-RU" sz="2800" i="1" dirty="0" smtClean="0"/>
              <a:t>    Справка: Манифест - это обращение (декларация) общественных организаций или политических партий, имеющее программный характер.</a:t>
            </a: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ru-RU" sz="2800" dirty="0" smtClean="0">
                <a:solidFill>
                  <a:srgbClr val="C00000"/>
                </a:solidFill>
              </a:rPr>
              <a:t>Какое экспертное заключение наиболее подходящее к данному заданию?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484784"/>
            <a:ext cx="8229600" cy="504056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u-RU" sz="2000" dirty="0" smtClean="0"/>
              <a:t>Представленное задание не является </a:t>
            </a:r>
            <a:r>
              <a:rPr lang="ru-RU" sz="2000" dirty="0" err="1" smtClean="0"/>
              <a:t>компетентностно-ориентированным</a:t>
            </a:r>
            <a:r>
              <a:rPr lang="ru-RU" sz="2000" dirty="0" smtClean="0"/>
              <a:t>. </a:t>
            </a:r>
          </a:p>
          <a:p>
            <a:pPr>
              <a:buFont typeface="Wingdings" pitchFamily="2" charset="2"/>
              <a:buChar char="q"/>
            </a:pPr>
            <a:r>
              <a:rPr lang="ru-RU" sz="2000" dirty="0" smtClean="0"/>
              <a:t>Представленное задание является </a:t>
            </a:r>
            <a:r>
              <a:rPr lang="ru-RU" sz="2000" dirty="0" err="1" smtClean="0"/>
              <a:t>компетентностно-ориентированным</a:t>
            </a:r>
            <a:r>
              <a:rPr lang="ru-RU" sz="2000" dirty="0" smtClean="0"/>
              <a:t>, однако, предлагаю заменить стимул. Предлагаемый вариант: "к неделе исторических наук вы готовите </a:t>
            </a:r>
            <a:r>
              <a:rPr lang="ru-RU" sz="2000" dirty="0" err="1" smtClean="0"/>
              <a:t>пьессу</a:t>
            </a:r>
            <a:r>
              <a:rPr lang="ru-RU" sz="2000" dirty="0" smtClean="0"/>
              <a:t> о Пугачёвском восстании", далее по тексту. </a:t>
            </a:r>
          </a:p>
          <a:p>
            <a:pPr>
              <a:buFont typeface="Wingdings" pitchFamily="2" charset="2"/>
              <a:buChar char="q"/>
            </a:pPr>
            <a:r>
              <a:rPr lang="ru-RU" sz="2000" dirty="0" smtClean="0"/>
              <a:t>Представленное задание является </a:t>
            </a:r>
            <a:r>
              <a:rPr lang="ru-RU" sz="2000" dirty="0" err="1" smtClean="0"/>
              <a:t>компетентностно-ориентированным</a:t>
            </a:r>
            <a:r>
              <a:rPr lang="ru-RU" sz="2000" dirty="0" smtClean="0"/>
              <a:t>, поскольку стимул моделирует реальную ситуацию и способствует социализации школьников. </a:t>
            </a:r>
          </a:p>
          <a:p>
            <a:pPr>
              <a:buFont typeface="Wingdings" pitchFamily="2" charset="2"/>
              <a:buChar char="q"/>
            </a:pPr>
            <a:r>
              <a:rPr lang="ru-RU" sz="2000" dirty="0" smtClean="0"/>
              <a:t>Представленное задание не является </a:t>
            </a:r>
            <a:r>
              <a:rPr lang="ru-RU" sz="2000" dirty="0" err="1" smtClean="0"/>
              <a:t>компетентностно-ориентированным</a:t>
            </a:r>
            <a:r>
              <a:rPr lang="ru-RU" sz="2000" dirty="0" smtClean="0"/>
              <a:t>, поскольку в нём отсутствует инструмент оценивания. </a:t>
            </a:r>
          </a:p>
          <a:p>
            <a:pPr>
              <a:buFont typeface="Wingdings" pitchFamily="2" charset="2"/>
              <a:buChar char="q"/>
            </a:pPr>
            <a:r>
              <a:rPr lang="ru-RU" sz="2000" dirty="0" smtClean="0"/>
              <a:t>Представленное задание является </a:t>
            </a:r>
            <a:r>
              <a:rPr lang="ru-RU" sz="2000" dirty="0" err="1" smtClean="0"/>
              <a:t>компетентностно-ориентированным</a:t>
            </a:r>
            <a:r>
              <a:rPr lang="ru-RU" sz="2000" dirty="0" smtClean="0"/>
              <a:t>, однако требует доработки - дополнения задания инструментом оценивания.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Фигура, имеющая форму буквы L 3"/>
          <p:cNvSpPr/>
          <p:nvPr/>
        </p:nvSpPr>
        <p:spPr>
          <a:xfrm rot="19139136">
            <a:off x="965061" y="5238006"/>
            <a:ext cx="373116" cy="339082"/>
          </a:xfrm>
          <a:prstGeom prst="corner">
            <a:avLst>
              <a:gd name="adj1" fmla="val 27654"/>
              <a:gd name="adj2" fmla="val 2154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-315416"/>
            <a:ext cx="8229600" cy="936104"/>
          </a:xfrm>
        </p:spPr>
        <p:txBody>
          <a:bodyPr/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Экспертная оценка КОЗ</a:t>
            </a:r>
            <a:endParaRPr lang="ru-RU" sz="28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71600" y="332656"/>
          <a:ext cx="7848872" cy="6379464"/>
        </p:xfrm>
        <a:graphic>
          <a:graphicData uri="http://schemas.openxmlformats.org/drawingml/2006/table">
            <a:tbl>
              <a:tblPr/>
              <a:tblGrid>
                <a:gridCol w="293416"/>
                <a:gridCol w="6475336"/>
                <a:gridCol w="1080120"/>
              </a:tblGrid>
              <a:tr h="78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dirty="0">
                          <a:latin typeface="Georgia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dirty="0">
                          <a:latin typeface="Georgia"/>
                          <a:ea typeface="Times New Roman"/>
                          <a:cs typeface="Times New Roman"/>
                        </a:rPr>
                        <a:t>Критерий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>
                          <a:latin typeface="Georgia"/>
                          <a:ea typeface="Times New Roman"/>
                          <a:cs typeface="Times New Roman"/>
                        </a:rPr>
                        <a:t>Оценка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>
                          <a:latin typeface="Georgia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>
                          <a:latin typeface="Georgia"/>
                          <a:ea typeface="Times New Roman"/>
                          <a:cs typeface="Times New Roman"/>
                        </a:rPr>
                        <a:t>Структура задания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>
                          <a:latin typeface="Georgia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>
                          <a:latin typeface="Georgia"/>
                          <a:ea typeface="Times New Roman"/>
                          <a:cs typeface="Times New Roman"/>
                        </a:rPr>
                        <a:t>Формулировка стимула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>
                          <a:latin typeface="Georgia"/>
                          <a:ea typeface="Times New Roman"/>
                          <a:cs typeface="Times New Roman"/>
                        </a:rPr>
                        <a:t>- размер формулировки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>
                          <a:latin typeface="Georgia"/>
                          <a:ea typeface="Times New Roman"/>
                          <a:cs typeface="Times New Roman"/>
                        </a:rPr>
                        <a:t>- корректность формулировки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15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>
                          <a:latin typeface="Georgia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>
                          <a:latin typeface="Georgia"/>
                          <a:ea typeface="Times New Roman"/>
                          <a:cs typeface="Times New Roman"/>
                        </a:rPr>
                        <a:t>Задачная формулировка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>
                          <a:latin typeface="Georgia"/>
                          <a:ea typeface="Times New Roman"/>
                          <a:cs typeface="Times New Roman"/>
                        </a:rPr>
                        <a:t>- корректность формулировки (четкость, однозначность)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>
                          <a:latin typeface="Georgia"/>
                          <a:ea typeface="Times New Roman"/>
                          <a:cs typeface="Times New Roman"/>
                        </a:rPr>
                        <a:t>- ориентированность на умение работать с предложенной информацией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>
                          <a:latin typeface="Georgia"/>
                          <a:ea typeface="Times New Roman"/>
                          <a:cs typeface="Times New Roman"/>
                        </a:rPr>
                        <a:t>- соответствие возрасту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4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>
                          <a:latin typeface="Georgia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dirty="0">
                          <a:latin typeface="Georgia"/>
                          <a:ea typeface="Times New Roman"/>
                          <a:cs typeface="Times New Roman"/>
                        </a:rPr>
                        <a:t>Соответствие задания заявленному уровню сложности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49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>
                          <a:latin typeface="Georgia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>
                          <a:latin typeface="Georgia"/>
                          <a:ea typeface="Times New Roman"/>
                          <a:cs typeface="Times New Roman"/>
                        </a:rPr>
                        <a:t>Представление источников информации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>
                          <a:latin typeface="Georgia"/>
                          <a:ea typeface="Times New Roman"/>
                          <a:cs typeface="Times New Roman"/>
                        </a:rPr>
                        <a:t>- количество и объем материала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>
                          <a:latin typeface="Georgia"/>
                          <a:ea typeface="Times New Roman"/>
                          <a:cs typeface="Times New Roman"/>
                        </a:rPr>
                        <a:t>- полнота информации при отсутствии неоправданной избыточности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>
                          <a:latin typeface="Georgia"/>
                          <a:ea typeface="Times New Roman"/>
                          <a:cs typeface="Times New Roman"/>
                        </a:rPr>
                        <a:t>- предоставление возможности осуществления необходимой деятельности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>
                          <a:latin typeface="Georgia"/>
                          <a:ea typeface="Times New Roman"/>
                          <a:cs typeface="Times New Roman"/>
                        </a:rPr>
                        <a:t>- отсутствие программного материала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>
                          <a:latin typeface="Georgia"/>
                          <a:ea typeface="Times New Roman"/>
                          <a:cs typeface="Times New Roman"/>
                        </a:rPr>
                        <a:t>- соответствие возрасту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>
                          <a:latin typeface="Georgia"/>
                          <a:ea typeface="Times New Roman"/>
                          <a:cs typeface="Times New Roman"/>
                        </a:rPr>
                        <a:t>- соответствие реальным ситуациям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4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>
                          <a:latin typeface="Georgia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>
                          <a:latin typeface="Georgia"/>
                          <a:ea typeface="Times New Roman"/>
                          <a:cs typeface="Times New Roman"/>
                        </a:rPr>
                        <a:t>Соответствие источников заявленному уровню сложности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2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>
                          <a:latin typeface="Georgia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>
                          <a:latin typeface="Georgia"/>
                          <a:ea typeface="Times New Roman"/>
                          <a:cs typeface="Times New Roman"/>
                        </a:rPr>
                        <a:t>Модельный ответ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>
                          <a:latin typeface="Georgia"/>
                          <a:ea typeface="Times New Roman"/>
                          <a:cs typeface="Times New Roman"/>
                        </a:rPr>
                        <a:t>- соответствие заявленному уровню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>
                          <a:latin typeface="Georgia"/>
                          <a:ea typeface="Times New Roman"/>
                          <a:cs typeface="Times New Roman"/>
                        </a:rPr>
                        <a:t>- полнота представления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>
                          <a:latin typeface="Georgia"/>
                          <a:ea typeface="Times New Roman"/>
                          <a:cs typeface="Times New Roman"/>
                        </a:rPr>
                        <a:t>- учет возможности компьютерной проверки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>
                          <a:latin typeface="Georgia"/>
                          <a:ea typeface="Times New Roman"/>
                          <a:cs typeface="Times New Roman"/>
                        </a:rPr>
                        <a:t>- учет всех возможных решений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4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>
                          <a:latin typeface="Georgia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dirty="0">
                          <a:latin typeface="Georgia"/>
                          <a:ea typeface="Times New Roman"/>
                          <a:cs typeface="Times New Roman"/>
                        </a:rPr>
                        <a:t>Критерии оценивания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dirty="0">
                          <a:latin typeface="Georgia"/>
                          <a:ea typeface="Times New Roman"/>
                          <a:cs typeface="Times New Roman"/>
                        </a:rPr>
                        <a:t>- полнота представления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dirty="0">
                          <a:latin typeface="Georgia"/>
                          <a:ea typeface="Times New Roman"/>
                          <a:cs typeface="Times New Roman"/>
                        </a:rPr>
                        <a:t>- соответствие заданию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ru-RU" sz="3200" dirty="0" smtClean="0">
                <a:solidFill>
                  <a:srgbClr val="C00000"/>
                </a:solidFill>
              </a:rPr>
              <a:t>Поработаем в группах?!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908721"/>
            <a:ext cx="8229600" cy="1584176"/>
          </a:xfrm>
        </p:spPr>
        <p:txBody>
          <a:bodyPr/>
          <a:lstStyle/>
          <a:p>
            <a:r>
              <a:rPr lang="ru-RU" dirty="0" smtClean="0"/>
              <a:t>Составить (преобразовать) по одному </a:t>
            </a:r>
            <a:r>
              <a:rPr lang="ru-RU" dirty="0" err="1" smtClean="0"/>
              <a:t>компетентностно</a:t>
            </a:r>
            <a:r>
              <a:rPr lang="ru-RU" dirty="0" smtClean="0"/>
              <a:t> – ориентированному заданию.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115616" y="2420888"/>
          <a:ext cx="7848872" cy="4338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4436"/>
                <a:gridCol w="3924436"/>
              </a:tblGrid>
              <a:tr h="2052228">
                <a:tc>
                  <a:txBody>
                    <a:bodyPr/>
                    <a:lstStyle/>
                    <a:p>
                      <a:endParaRPr lang="ru-RU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Что происходит при попадании кислоты на кожу? Как можно нейтрализовать действие кислоты?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Каковы способы первой помощи при «тепловом ударе»?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2228">
                <a:tc>
                  <a:txBody>
                    <a:bodyPr/>
                    <a:lstStyle/>
                    <a:p>
                      <a:endParaRPr lang="ru-RU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Какие последствия может иметь осушение болот?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Какие города входят в состав «Золотого кольца России»?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24" descr="C:\Users\Админ\Desktop\principle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3140968"/>
            <a:ext cx="6048672" cy="3470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403648" y="1700808"/>
            <a:ext cx="705678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4000" dirty="0" smtClean="0"/>
              <a:t> Дать экспертную оценку заданиям коллег.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z="3200" dirty="0" smtClean="0">
                <a:solidFill>
                  <a:srgbClr val="C00000"/>
                </a:solidFill>
              </a:rPr>
              <a:t>Поработаем в группах?!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20" descr="C:\Users\Админ\Desktop\structur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130276"/>
            <a:ext cx="6696744" cy="5151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ru-RU" sz="3200" dirty="0" smtClean="0">
                <a:solidFill>
                  <a:srgbClr val="C00000"/>
                </a:solidFill>
              </a:rPr>
              <a:t>Подведем итоги?!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15616" y="4509120"/>
            <a:ext cx="3075770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716016" y="4509120"/>
            <a:ext cx="3312368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331640" y="908720"/>
            <a:ext cx="3075770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932040" y="908720"/>
            <a:ext cx="3312368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187624" y="908720"/>
          <a:ext cx="7560840" cy="5643372"/>
        </p:xfrm>
        <a:graphic>
          <a:graphicData uri="http://schemas.openxmlformats.org/drawingml/2006/table">
            <a:tbl>
              <a:tblPr/>
              <a:tblGrid>
                <a:gridCol w="1872208"/>
                <a:gridCol w="2016224"/>
                <a:gridCol w="3672408"/>
              </a:tblGrid>
              <a:tr h="162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b="1" dirty="0">
                          <a:latin typeface="Georgia"/>
                          <a:ea typeface="Times New Roman"/>
                          <a:cs typeface="Times New Roman"/>
                        </a:rPr>
                        <a:t>Элемент структуры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b="1" dirty="0">
                          <a:latin typeface="Georgia"/>
                          <a:ea typeface="Times New Roman"/>
                          <a:cs typeface="Times New Roman"/>
                        </a:rPr>
                        <a:t>Требования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b="1" dirty="0">
                          <a:latin typeface="Georgia"/>
                          <a:ea typeface="Times New Roman"/>
                          <a:cs typeface="Times New Roman"/>
                        </a:rPr>
                        <a:t>Возникающие при проектировании ошибки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dirty="0" smtClean="0">
                          <a:latin typeface="Georgia"/>
                          <a:ea typeface="Times New Roman"/>
                          <a:cs typeface="Times New Roman"/>
                        </a:rPr>
                        <a:t>Стимул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>
                          <a:latin typeface="Georgia"/>
                          <a:ea typeface="Times New Roman"/>
                          <a:cs typeface="Times New Roman"/>
                        </a:rPr>
                        <a:t>Содержит описание какой-либо жизненной (проблемной) ситуации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>
                          <a:latin typeface="Georgia"/>
                          <a:ea typeface="Times New Roman"/>
                          <a:cs typeface="Times New Roman"/>
                        </a:rPr>
                        <a:t>Непомерное удлинение.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>
                          <a:latin typeface="Georgia"/>
                          <a:ea typeface="Times New Roman"/>
                          <a:cs typeface="Times New Roman"/>
                        </a:rPr>
                        <a:t>Наличие отрицания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6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dirty="0" smtClean="0">
                          <a:latin typeface="Georgia"/>
                          <a:ea typeface="Times New Roman"/>
                          <a:cs typeface="Times New Roman"/>
                        </a:rPr>
                        <a:t>Задачная </a:t>
                      </a:r>
                      <a:r>
                        <a:rPr lang="ru-RU" sz="1400" dirty="0">
                          <a:latin typeface="Georgia"/>
                          <a:ea typeface="Times New Roman"/>
                          <a:cs typeface="Times New Roman"/>
                        </a:rPr>
                        <a:t>формулировка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dirty="0">
                          <a:latin typeface="Georgia"/>
                          <a:ea typeface="Times New Roman"/>
                          <a:cs typeface="Times New Roman"/>
                        </a:rPr>
                        <a:t>Задается деятельность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dirty="0">
                          <a:latin typeface="Georgia"/>
                          <a:ea typeface="Times New Roman"/>
                          <a:cs typeface="Times New Roman"/>
                        </a:rPr>
                        <a:t>Формулируются требования к ответу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dirty="0">
                          <a:latin typeface="Georgia"/>
                          <a:ea typeface="Times New Roman"/>
                          <a:cs typeface="Times New Roman"/>
                        </a:rPr>
                        <a:t>Несоответствие заявленному уровню.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dirty="0">
                          <a:latin typeface="Georgia"/>
                          <a:ea typeface="Times New Roman"/>
                          <a:cs typeface="Times New Roman"/>
                        </a:rPr>
                        <a:t>Наличие глаголов, ориентирующих на устный ответ (назови, расскажи).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dirty="0">
                          <a:latin typeface="Georgia"/>
                          <a:ea typeface="Times New Roman"/>
                          <a:cs typeface="Times New Roman"/>
                        </a:rPr>
                        <a:t>Ориентированность на проверку </a:t>
                      </a:r>
                      <a:r>
                        <a:rPr lang="ru-RU" sz="1400" dirty="0" err="1">
                          <a:latin typeface="Georgia"/>
                          <a:ea typeface="Times New Roman"/>
                          <a:cs typeface="Times New Roman"/>
                        </a:rPr>
                        <a:t>ЗУНов</a:t>
                      </a:r>
                      <a:r>
                        <a:rPr lang="ru-RU" sz="1400" dirty="0">
                          <a:latin typeface="Georgia"/>
                          <a:ea typeface="Times New Roman"/>
                          <a:cs typeface="Times New Roman"/>
                        </a:rPr>
                        <a:t>, а не на умение работать с предложенной информацией.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dirty="0">
                          <a:latin typeface="Georgia"/>
                          <a:ea typeface="Times New Roman"/>
                          <a:cs typeface="Times New Roman"/>
                        </a:rPr>
                        <a:t>Наличие вопроса к содержанию теста без задания деятельности, которую должен совершить обучаемый.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dirty="0">
                          <a:latin typeface="Georgia"/>
                          <a:ea typeface="Times New Roman"/>
                          <a:cs typeface="Times New Roman"/>
                        </a:rPr>
                        <a:t>Избыточность формулировки.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dirty="0">
                          <a:latin typeface="Georgia"/>
                          <a:ea typeface="Times New Roman"/>
                          <a:cs typeface="Times New Roman"/>
                        </a:rPr>
                        <a:t>Множественность однотипных заданий внутри одного теста на проверку одного умения работать с информацией.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dirty="0">
                          <a:latin typeface="Georgia"/>
                          <a:ea typeface="Times New Roman"/>
                          <a:cs typeface="Times New Roman"/>
                        </a:rPr>
                        <a:t>Некорректность формулировки (нечеткость, неоднозначность).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dirty="0">
                          <a:latin typeface="Georgia"/>
                          <a:ea typeface="Times New Roman"/>
                          <a:cs typeface="Times New Roman"/>
                        </a:rPr>
                        <a:t>Использование формы представления результата, незнакомой учащимся (приказ, экспертное заключение и т.п.)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75656" y="188640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Требования к отдельным структурным элементам КОЗ </a:t>
            </a:r>
            <a:r>
              <a:rPr lang="ru-RU" b="1" dirty="0" smtClean="0"/>
              <a:t>(таблица)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115616" y="233172"/>
          <a:ext cx="7560840" cy="5888736"/>
        </p:xfrm>
        <a:graphic>
          <a:graphicData uri="http://schemas.openxmlformats.org/drawingml/2006/table">
            <a:tbl>
              <a:tblPr/>
              <a:tblGrid>
                <a:gridCol w="1872208"/>
                <a:gridCol w="3024336"/>
                <a:gridCol w="2664296"/>
              </a:tblGrid>
              <a:tr h="13024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dirty="0">
                          <a:latin typeface="Georgia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1400" dirty="0" smtClean="0">
                          <a:latin typeface="Georgia"/>
                          <a:ea typeface="Times New Roman"/>
                          <a:cs typeface="Times New Roman"/>
                        </a:rPr>
                        <a:t>сточник </a:t>
                      </a:r>
                      <a:r>
                        <a:rPr lang="ru-RU" sz="1400" dirty="0">
                          <a:latin typeface="Georgia"/>
                          <a:ea typeface="Times New Roman"/>
                          <a:cs typeface="Times New Roman"/>
                        </a:rPr>
                        <a:t>информации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dirty="0">
                          <a:latin typeface="Georgia"/>
                          <a:ea typeface="Times New Roman"/>
                          <a:cs typeface="Times New Roman"/>
                        </a:rPr>
                        <a:t>Должны моделировать возможные реальные источники: статьи в различных СМИ, обсуждения на форумах Интернет, всевозможные инструкции и т.п.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dirty="0">
                          <a:latin typeface="Georgia"/>
                          <a:ea typeface="Times New Roman"/>
                          <a:cs typeface="Times New Roman"/>
                        </a:rPr>
                        <a:t>Могут содержать информацию одного вида (текст, рисунок, таблица, диаграмма, музыка и др.) или сочетание отдельных видов информации.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dirty="0">
                          <a:latin typeface="Georgia"/>
                          <a:ea typeface="Times New Roman"/>
                          <a:cs typeface="Times New Roman"/>
                        </a:rPr>
                        <a:t>Информация может быть прямой или косвенной.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dirty="0">
                          <a:latin typeface="Georgia"/>
                          <a:ea typeface="Times New Roman"/>
                          <a:cs typeface="Times New Roman"/>
                        </a:rPr>
                        <a:t>Неоправданная </a:t>
                      </a:r>
                      <a:r>
                        <a:rPr lang="ru-RU" sz="1400" dirty="0" smtClean="0">
                          <a:latin typeface="Georgia"/>
                          <a:ea typeface="Times New Roman"/>
                          <a:cs typeface="Times New Roman"/>
                        </a:rPr>
                        <a:t>громоздкость.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dirty="0">
                          <a:latin typeface="Georgia"/>
                          <a:ea typeface="Times New Roman"/>
                          <a:cs typeface="Times New Roman"/>
                        </a:rPr>
                        <a:t>Использование источника, содержащего программный материал.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dirty="0">
                          <a:latin typeface="Georgia"/>
                          <a:ea typeface="Times New Roman"/>
                          <a:cs typeface="Times New Roman"/>
                        </a:rPr>
                        <a:t>Несоответствие возрасту.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dirty="0">
                          <a:latin typeface="Georgia"/>
                          <a:ea typeface="Times New Roman"/>
                          <a:cs typeface="Times New Roman"/>
                        </a:rPr>
                        <a:t>Невозможности осуществления на базе источника требуемой деятельности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dirty="0">
                          <a:latin typeface="Georgia"/>
                          <a:ea typeface="Times New Roman"/>
                          <a:cs typeface="Times New Roman"/>
                        </a:rPr>
                        <a:t>Избыточность </a:t>
                      </a:r>
                      <a:r>
                        <a:rPr lang="ru-RU" sz="1400" dirty="0" smtClean="0">
                          <a:latin typeface="Georgia"/>
                          <a:ea typeface="Times New Roman"/>
                          <a:cs typeface="Times New Roman"/>
                        </a:rPr>
                        <a:t>информации.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dirty="0">
                          <a:latin typeface="Georgia"/>
                          <a:ea typeface="Times New Roman"/>
                          <a:cs typeface="Times New Roman"/>
                        </a:rPr>
                        <a:t>Недостаток информации.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dirty="0">
                          <a:latin typeface="Georgia"/>
                          <a:ea typeface="Times New Roman"/>
                          <a:cs typeface="Times New Roman"/>
                        </a:rPr>
                        <a:t>Использование для усложнения иллюстраций, схем и т.п., которые не несут дополнительной информации.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6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dirty="0">
                          <a:latin typeface="Georgia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400" dirty="0" smtClean="0">
                          <a:latin typeface="Georgia"/>
                          <a:ea typeface="Times New Roman"/>
                          <a:cs typeface="Times New Roman"/>
                        </a:rPr>
                        <a:t>ланк </a:t>
                      </a:r>
                      <a:r>
                        <a:rPr lang="ru-RU" sz="1400" dirty="0">
                          <a:latin typeface="Georgia"/>
                          <a:ea typeface="Times New Roman"/>
                          <a:cs typeface="Times New Roman"/>
                        </a:rPr>
                        <a:t>для выполнения задания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>
                          <a:latin typeface="Georgia"/>
                          <a:ea typeface="Times New Roman"/>
                          <a:cs typeface="Times New Roman"/>
                        </a:rPr>
                        <a:t>Форма для фиксации ответа.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>
                          <a:latin typeface="Georgia"/>
                          <a:ea typeface="Times New Roman"/>
                          <a:cs typeface="Times New Roman"/>
                        </a:rPr>
                        <a:t>Зависит от формы проведения контроля (письменной или компьютерной)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dirty="0">
                          <a:latin typeface="Georgia"/>
                          <a:ea typeface="Times New Roman"/>
                          <a:cs typeface="Times New Roman"/>
                        </a:rPr>
                        <a:t>Отсутствие четко обозначенного места для фиксации ответа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dirty="0">
                          <a:latin typeface="Georgia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1400" dirty="0" smtClean="0">
                          <a:latin typeface="Georgia"/>
                          <a:ea typeface="Times New Roman"/>
                          <a:cs typeface="Times New Roman"/>
                        </a:rPr>
                        <a:t>нструмент </a:t>
                      </a:r>
                      <a:r>
                        <a:rPr lang="ru-RU" sz="1400" dirty="0">
                          <a:latin typeface="Georgia"/>
                          <a:ea typeface="Times New Roman"/>
                          <a:cs typeface="Times New Roman"/>
                        </a:rPr>
                        <a:t>проверки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>
                          <a:latin typeface="Georgia"/>
                          <a:ea typeface="Times New Roman"/>
                          <a:cs typeface="Times New Roman"/>
                        </a:rPr>
                        <a:t>Определяет количество баллов за каждый этап деятельности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>
                          <a:latin typeface="Georgia"/>
                          <a:ea typeface="Times New Roman"/>
                          <a:cs typeface="Times New Roman"/>
                        </a:rPr>
                        <a:t>Определяет общий итог в зависимости от сложности учебного материала, дополнительных видов деятельности.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rgbClr val="A50021"/>
                </a:solidFill>
              </a:rPr>
              <a:t>Попробуем классифицировать?!</a:t>
            </a:r>
            <a:br>
              <a:rPr lang="ru-RU" sz="3600" dirty="0" smtClean="0">
                <a:solidFill>
                  <a:srgbClr val="A50021"/>
                </a:solidFill>
              </a:rPr>
            </a:br>
            <a:r>
              <a:rPr lang="ru-RU" sz="2400" dirty="0" smtClean="0">
                <a:solidFill>
                  <a:srgbClr val="A50021"/>
                </a:solidFill>
              </a:rPr>
              <a:t>(отвечать на вопросы не обязательно)</a:t>
            </a:r>
            <a:endParaRPr lang="ru-RU" sz="2400" dirty="0">
              <a:solidFill>
                <a:srgbClr val="A5002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412776"/>
            <a:ext cx="8229600" cy="4669979"/>
          </a:xfrm>
        </p:spPr>
        <p:txBody>
          <a:bodyPr/>
          <a:lstStyle/>
          <a:p>
            <a:pPr>
              <a:buNone/>
            </a:pPr>
            <a:r>
              <a:rPr lang="ru-RU" sz="3000" dirty="0" smtClean="0"/>
              <a:t>1. Как расшифровывается аббревиатура ФГОС?</a:t>
            </a:r>
          </a:p>
          <a:p>
            <a:pPr>
              <a:buNone/>
            </a:pPr>
            <a:r>
              <a:rPr lang="ru-RU" sz="3000" dirty="0" smtClean="0"/>
              <a:t>2. Почему возникла необходимость введения ФГОС в системе образования?</a:t>
            </a:r>
          </a:p>
          <a:p>
            <a:pPr>
              <a:buNone/>
            </a:pPr>
            <a:r>
              <a:rPr lang="ru-RU" sz="3000" dirty="0" smtClean="0"/>
              <a:t>3. Какие три группы результатов заложены в новых стандартах?</a:t>
            </a:r>
          </a:p>
          <a:p>
            <a:pPr>
              <a:buNone/>
            </a:pPr>
            <a:r>
              <a:rPr lang="ru-RU" sz="3000" dirty="0" smtClean="0"/>
              <a:t>4. Сопоставьте программу формирования УУД (2009) с образовательным минимумом содержания образования (2004), найдите общие по смыслу пункты.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1484784"/>
            <a:ext cx="7704856" cy="2448272"/>
          </a:xfrm>
          <a:prstGeom prst="rect">
            <a:avLst/>
          </a:prstGeom>
          <a:solidFill>
            <a:srgbClr val="FF99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   Выживает не самый сильный, и не самый умный, а тот, кто лучше всех откликается на происходящие  изменения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     </a:t>
            </a:r>
          </a:p>
          <a:p>
            <a:pPr algn="r">
              <a:buNone/>
            </a:pPr>
            <a:r>
              <a:rPr lang="ru-RU" b="1" dirty="0" smtClean="0"/>
              <a:t>Чарльз Дарвин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   </a:t>
            </a:r>
            <a:r>
              <a:rPr lang="ru-RU" sz="2400" dirty="0" smtClean="0"/>
              <a:t>Презентация подготовлена по материалам педагогической мастерской АНО «Центр развития молодежи» (г. Екатеринбург)</a:t>
            </a:r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endParaRPr lang="ru-RU" sz="24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rgbClr val="A50021"/>
                </a:solidFill>
              </a:rPr>
              <a:t>Потренируемся еще на конкретных примерах заданий?!</a:t>
            </a:r>
            <a:endParaRPr lang="ru-RU" sz="2400" dirty="0">
              <a:solidFill>
                <a:srgbClr val="A5002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412777"/>
            <a:ext cx="7704856" cy="439248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Нарисуй, на какие фигуры можно разбить прямоугольник одной прямой?</a:t>
            </a:r>
            <a:endParaRPr lang="ru-RU" sz="2800" dirty="0" smtClean="0"/>
          </a:p>
          <a:p>
            <a:pPr>
              <a:buNone/>
            </a:pPr>
            <a:r>
              <a:rPr lang="ru-RU" sz="2400" dirty="0" smtClean="0"/>
              <a:t>    </a:t>
            </a:r>
            <a:r>
              <a:rPr lang="ru-RU" sz="2400" i="1" dirty="0" smtClean="0"/>
              <a:t>Выберите одно: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/>
              <a:t>Учебное задание 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/>
              <a:t>Текстовая задача 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/>
              <a:t>Практическое задание 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/>
              <a:t>Проблемная задача 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/>
              <a:t>Что-то другое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Фигура, имеющая форму буквы L 3"/>
          <p:cNvSpPr/>
          <p:nvPr/>
        </p:nvSpPr>
        <p:spPr>
          <a:xfrm rot="19139136">
            <a:off x="1181087" y="3758017"/>
            <a:ext cx="373116" cy="339082"/>
          </a:xfrm>
          <a:prstGeom prst="corner">
            <a:avLst>
              <a:gd name="adj1" fmla="val 27654"/>
              <a:gd name="adj2" fmla="val 2154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187624" y="5657671"/>
            <a:ext cx="7272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A50021"/>
                </a:solidFill>
              </a:rPr>
              <a:t>Явно выражено формирование обобщающих умений; по предложенной классификации – это текстовая задача.</a:t>
            </a:r>
            <a:endParaRPr lang="ru-RU" sz="2400" dirty="0">
              <a:solidFill>
                <a:srgbClr val="A5002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rgbClr val="A50021"/>
                </a:solidFill>
              </a:rPr>
              <a:t>Потренируемся еще на конкретных примерах заданий?!</a:t>
            </a:r>
            <a:endParaRPr lang="ru-RU" sz="2400" dirty="0">
              <a:solidFill>
                <a:srgbClr val="A5002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412777"/>
            <a:ext cx="7704856" cy="4392488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    </a:t>
            </a:r>
            <a:r>
              <a:rPr lang="ru-RU" sz="2800" b="1" dirty="0" smtClean="0"/>
              <a:t>Вспомните, как называются разные по значению слова, которые звучат и пишутся одинаково. </a:t>
            </a:r>
          </a:p>
          <a:p>
            <a:pPr>
              <a:buNone/>
            </a:pPr>
            <a:r>
              <a:rPr lang="ru-RU" sz="2400" i="1" dirty="0" smtClean="0"/>
              <a:t>Выберите одно: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/>
              <a:t>Учебное задание 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/>
              <a:t>Текстовая задача 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/>
              <a:t>Практическое задание 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/>
              <a:t>Проблемная задача 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/>
              <a:t>Что-то другое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Фигура, имеющая форму буквы L 3"/>
          <p:cNvSpPr/>
          <p:nvPr/>
        </p:nvSpPr>
        <p:spPr>
          <a:xfrm rot="19139136">
            <a:off x="1181086" y="3149773"/>
            <a:ext cx="373116" cy="339082"/>
          </a:xfrm>
          <a:prstGeom prst="corner">
            <a:avLst>
              <a:gd name="adj1" fmla="val 27654"/>
              <a:gd name="adj2" fmla="val 2154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187624" y="5657671"/>
            <a:ext cx="7272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A50021"/>
                </a:solidFill>
              </a:rPr>
              <a:t>Освоение предметного содержания, вопрос по изученному материалу; это учебное задание.</a:t>
            </a:r>
          </a:p>
          <a:p>
            <a:pPr algn="ctr"/>
            <a:endParaRPr lang="ru-RU" sz="2400" dirty="0">
              <a:solidFill>
                <a:srgbClr val="A5002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rgbClr val="A50021"/>
                </a:solidFill>
              </a:rPr>
              <a:t>Потренируемся еще на конкретных примерах заданий?!</a:t>
            </a:r>
            <a:endParaRPr lang="ru-RU" sz="2400" dirty="0">
              <a:solidFill>
                <a:srgbClr val="A5002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12777"/>
            <a:ext cx="7848872" cy="439248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2400" b="1" dirty="0" smtClean="0"/>
              <a:t>В степи обитают разнообразные животные, в том числе суслики, мыши, тушканчики. Почему в степи так много животных ведет подземный образ жизни? 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 </a:t>
            </a:r>
            <a:r>
              <a:rPr lang="ru-RU" sz="2400" i="1" dirty="0" smtClean="0"/>
              <a:t>Выберите одно: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/>
              <a:t>Учебное задание 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/>
              <a:t>Текстовая задача 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/>
              <a:t>Практическое задание 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/>
              <a:t>Проблемная задача 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/>
              <a:t>Что-то другое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Фигура, имеющая форму буквы L 3"/>
          <p:cNvSpPr/>
          <p:nvPr/>
        </p:nvSpPr>
        <p:spPr>
          <a:xfrm rot="19139136">
            <a:off x="1109078" y="4733949"/>
            <a:ext cx="373116" cy="339082"/>
          </a:xfrm>
          <a:prstGeom prst="corner">
            <a:avLst>
              <a:gd name="adj1" fmla="val 27654"/>
              <a:gd name="adj2" fmla="val 2154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899592" y="5657671"/>
            <a:ext cx="77048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A50021"/>
                </a:solidFill>
              </a:rPr>
              <a:t>Задание, для выполнения которого мало учебника, требуются дополнительные знания; задание на общее развитие; по предложенной классификации – это проблемное задание.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rgbClr val="A50021"/>
                </a:solidFill>
              </a:rPr>
              <a:t>Потренируемся еще на конкретных примерах заданий?!</a:t>
            </a:r>
            <a:endParaRPr lang="ru-RU" sz="2400" dirty="0">
              <a:solidFill>
                <a:srgbClr val="A5002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412777"/>
            <a:ext cx="7704856" cy="439248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/>
              <a:t>С именами каких великих людей связаны названия городов? </a:t>
            </a:r>
          </a:p>
          <a:p>
            <a:pPr>
              <a:buNone/>
            </a:pPr>
            <a:r>
              <a:rPr lang="ru-RU" sz="2400" i="1" dirty="0" smtClean="0"/>
              <a:t>Выберите одно: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/>
              <a:t>Учебное задание 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/>
              <a:t>Текстовая задача 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/>
              <a:t>Практическое задание 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/>
              <a:t>Проблемная задача 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/>
              <a:t>Что-то другое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Фигура, имеющая форму буквы L 3"/>
          <p:cNvSpPr/>
          <p:nvPr/>
        </p:nvSpPr>
        <p:spPr>
          <a:xfrm rot="19139136">
            <a:off x="1253095" y="3221781"/>
            <a:ext cx="373116" cy="339082"/>
          </a:xfrm>
          <a:prstGeom prst="corner">
            <a:avLst>
              <a:gd name="adj1" fmla="val 27654"/>
              <a:gd name="adj2" fmla="val 2154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115616" y="5229200"/>
            <a:ext cx="7272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A50021"/>
                </a:solidFill>
              </a:rPr>
              <a:t>Всё-таки, обобщение; по предложенной классификации – это текстовая задача.</a:t>
            </a:r>
            <a:endParaRPr lang="ru-RU" sz="2400" dirty="0">
              <a:solidFill>
                <a:srgbClr val="A5002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rgbClr val="A50021"/>
                </a:solidFill>
              </a:rPr>
              <a:t>Потренируемся еще на конкретных примерах заданий?!</a:t>
            </a:r>
            <a:endParaRPr lang="ru-RU" sz="2400" dirty="0">
              <a:solidFill>
                <a:srgbClr val="A5002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412777"/>
            <a:ext cx="7704856" cy="439248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2800" b="1" dirty="0" smtClean="0"/>
              <a:t>Запиши самое большое число до 356, которое делится на 100. </a:t>
            </a:r>
          </a:p>
          <a:p>
            <a:pPr>
              <a:buNone/>
            </a:pPr>
            <a:r>
              <a:rPr lang="ru-RU" sz="2400" dirty="0" smtClean="0"/>
              <a:t>    </a:t>
            </a:r>
            <a:r>
              <a:rPr lang="ru-RU" sz="2400" i="1" dirty="0" smtClean="0"/>
              <a:t>Выберите одно: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/>
              <a:t>Учебное задание 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/>
              <a:t>Текстовая задача 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/>
              <a:t>Практическое задание 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/>
              <a:t>Проблемная задача 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/>
              <a:t>Что-то другое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Фигура, имеющая форму буквы L 3"/>
          <p:cNvSpPr/>
          <p:nvPr/>
        </p:nvSpPr>
        <p:spPr>
          <a:xfrm rot="19139136">
            <a:off x="1181086" y="3221782"/>
            <a:ext cx="373116" cy="339082"/>
          </a:xfrm>
          <a:prstGeom prst="corner">
            <a:avLst>
              <a:gd name="adj1" fmla="val 27654"/>
              <a:gd name="adj2" fmla="val 2154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187624" y="5373216"/>
            <a:ext cx="7272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A50021"/>
                </a:solidFill>
              </a:rPr>
              <a:t>Всё-таки, обобщение; по предложенной классификации – это текстовая задача.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theme/theme1.xml><?xml version="1.0" encoding="utf-8"?>
<a:theme xmlns:a="http://schemas.openxmlformats.org/drawingml/2006/main" name="Cvetnye-karandashi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Cvetnye-karandashi</Template>
  <TotalTime>231</TotalTime>
  <Words>1653</Words>
  <Application>Microsoft Office PowerPoint</Application>
  <PresentationFormat>Экран (4:3)</PresentationFormat>
  <Paragraphs>259</Paragraphs>
  <Slides>41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2" baseType="lpstr">
      <vt:lpstr>Cvetnye-karandashi</vt:lpstr>
      <vt:lpstr>Практикум  «Компетентностно-ориентированные задания» (учимся составлять и применять)</vt:lpstr>
      <vt:lpstr>Познакомимся с разными  видами заданий  </vt:lpstr>
      <vt:lpstr>Рассмотрим некоторые виды заданий и цели их использования   </vt:lpstr>
      <vt:lpstr>Попробуем классифицировать?! (отвечать на вопросы не обязательно)</vt:lpstr>
      <vt:lpstr>Потренируемся еще на конкретных примерах заданий?!</vt:lpstr>
      <vt:lpstr>Потренируемся еще на конкретных примерах заданий?!</vt:lpstr>
      <vt:lpstr>Потренируемся еще на конкретных примерах заданий?!</vt:lpstr>
      <vt:lpstr>Потренируемся еще на конкретных примерах заданий?!</vt:lpstr>
      <vt:lpstr>Потренируемся еще на конкретных примерах заданий?!</vt:lpstr>
      <vt:lpstr>Потренируемся еще на конкретных примерах заданий?!</vt:lpstr>
      <vt:lpstr>Слайд 11</vt:lpstr>
      <vt:lpstr>Какова роль КОЗ?!</vt:lpstr>
      <vt:lpstr>Слайд 13</vt:lpstr>
      <vt:lpstr>Как узнать КОЗ?! Просто!</vt:lpstr>
      <vt:lpstr>Слайд 15</vt:lpstr>
      <vt:lpstr>Слайд 16</vt:lpstr>
      <vt:lpstr>Заполняем таблицу самостоятельно!</vt:lpstr>
      <vt:lpstr>СТИМУЛ</vt:lpstr>
      <vt:lpstr>СТИМУЛ</vt:lpstr>
      <vt:lpstr>СТИМУЛ</vt:lpstr>
      <vt:lpstr>Поработаем в группах?!</vt:lpstr>
      <vt:lpstr>ЗАДАЧНАЯ ФОРМУЛИРОВКА</vt:lpstr>
      <vt:lpstr>Поработаем в группах?!</vt:lpstr>
      <vt:lpstr>ИСТОЧНИК   ИНФОРМАЦИИ</vt:lpstr>
      <vt:lpstr>ИСТОЧНИК   ИНФОРМАЦИИ</vt:lpstr>
      <vt:lpstr>ИСТОЧНИК   ИНФОРМАЦИИ</vt:lpstr>
      <vt:lpstr>Поработаем в группах?!</vt:lpstr>
      <vt:lpstr>Поработаем в группах?!</vt:lpstr>
      <vt:lpstr>БЛАНК    ОТВЕТА</vt:lpstr>
      <vt:lpstr>ИНСТРУМЕНТ  ПРОВЕРКИ</vt:lpstr>
      <vt:lpstr>Поработаем в группах?!</vt:lpstr>
      <vt:lpstr>Проанализируем КОЗ?!</vt:lpstr>
      <vt:lpstr>Какое экспертное заключение наиболее подходящее к данному заданию?</vt:lpstr>
      <vt:lpstr>Экспертная оценка КОЗ</vt:lpstr>
      <vt:lpstr>Поработаем в группах?!</vt:lpstr>
      <vt:lpstr>Поработаем в группах?!</vt:lpstr>
      <vt:lpstr>Подведем итоги?!</vt:lpstr>
      <vt:lpstr>Слайд 38</vt:lpstr>
      <vt:lpstr>Слайд 39</vt:lpstr>
      <vt:lpstr>Слайд 40</vt:lpstr>
      <vt:lpstr>Слайд 41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Тренинг  «Компетентностно-ориентированные задания» (учимся составлять и применять)</dc:title>
  <dc:creator>Ирина</dc:creator>
  <cp:lastModifiedBy>Ирина</cp:lastModifiedBy>
  <cp:revision>37</cp:revision>
  <dcterms:created xsi:type="dcterms:W3CDTF">2015-03-03T10:18:27Z</dcterms:created>
  <dcterms:modified xsi:type="dcterms:W3CDTF">2015-04-10T10:44:01Z</dcterms:modified>
</cp:coreProperties>
</file>